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11"/>
  </p:notesMasterIdLst>
  <p:handoutMasterIdLst>
    <p:handoutMasterId r:id="rId112"/>
  </p:handoutMasterIdLst>
  <p:sldIdLst>
    <p:sldId id="256" r:id="rId2"/>
    <p:sldId id="557" r:id="rId3"/>
    <p:sldId id="257" r:id="rId4"/>
    <p:sldId id="559" r:id="rId5"/>
    <p:sldId id="531" r:id="rId6"/>
    <p:sldId id="259" r:id="rId7"/>
    <p:sldId id="260" r:id="rId8"/>
    <p:sldId id="413" r:id="rId9"/>
    <p:sldId id="414" r:id="rId10"/>
    <p:sldId id="262" r:id="rId11"/>
    <p:sldId id="415" r:id="rId12"/>
    <p:sldId id="533" r:id="rId13"/>
    <p:sldId id="534" r:id="rId14"/>
    <p:sldId id="419" r:id="rId15"/>
    <p:sldId id="420" r:id="rId16"/>
    <p:sldId id="421" r:id="rId17"/>
    <p:sldId id="422" r:id="rId18"/>
    <p:sldId id="423" r:id="rId19"/>
    <p:sldId id="424" r:id="rId20"/>
    <p:sldId id="267" r:id="rId21"/>
    <p:sldId id="535" r:id="rId22"/>
    <p:sldId id="269" r:id="rId23"/>
    <p:sldId id="270" r:id="rId24"/>
    <p:sldId id="425" r:id="rId25"/>
    <p:sldId id="536" r:id="rId26"/>
    <p:sldId id="537" r:id="rId27"/>
    <p:sldId id="538" r:id="rId28"/>
    <p:sldId id="539" r:id="rId29"/>
    <p:sldId id="540" r:id="rId30"/>
    <p:sldId id="541" r:id="rId31"/>
    <p:sldId id="542" r:id="rId32"/>
    <p:sldId id="543" r:id="rId33"/>
    <p:sldId id="276" r:id="rId34"/>
    <p:sldId id="437" r:id="rId35"/>
    <p:sldId id="277" r:id="rId36"/>
    <p:sldId id="438" r:id="rId37"/>
    <p:sldId id="544" r:id="rId38"/>
    <p:sldId id="545" r:id="rId39"/>
    <p:sldId id="547" r:id="rId40"/>
    <p:sldId id="548" r:id="rId41"/>
    <p:sldId id="546" r:id="rId42"/>
    <p:sldId id="549" r:id="rId43"/>
    <p:sldId id="550" r:id="rId44"/>
    <p:sldId id="343" r:id="rId45"/>
    <p:sldId id="278" r:id="rId46"/>
    <p:sldId id="551" r:id="rId47"/>
    <p:sldId id="552" r:id="rId48"/>
    <p:sldId id="553" r:id="rId49"/>
    <p:sldId id="279" r:id="rId50"/>
    <p:sldId id="280" r:id="rId51"/>
    <p:sldId id="456" r:id="rId52"/>
    <p:sldId id="457" r:id="rId53"/>
    <p:sldId id="458" r:id="rId54"/>
    <p:sldId id="459" r:id="rId55"/>
    <p:sldId id="460" r:id="rId56"/>
    <p:sldId id="461" r:id="rId57"/>
    <p:sldId id="462" r:id="rId58"/>
    <p:sldId id="463" r:id="rId59"/>
    <p:sldId id="464" r:id="rId60"/>
    <p:sldId id="465" r:id="rId61"/>
    <p:sldId id="466" r:id="rId62"/>
    <p:sldId id="283" r:id="rId63"/>
    <p:sldId id="467" r:id="rId64"/>
    <p:sldId id="468" r:id="rId65"/>
    <p:sldId id="469" r:id="rId66"/>
    <p:sldId id="470" r:id="rId67"/>
    <p:sldId id="471" r:id="rId68"/>
    <p:sldId id="472" r:id="rId69"/>
    <p:sldId id="473" r:id="rId70"/>
    <p:sldId id="474" r:id="rId71"/>
    <p:sldId id="475" r:id="rId72"/>
    <p:sldId id="476" r:id="rId73"/>
    <p:sldId id="477" r:id="rId74"/>
    <p:sldId id="478" r:id="rId75"/>
    <p:sldId id="285" r:id="rId76"/>
    <p:sldId id="286" r:id="rId77"/>
    <p:sldId id="479" r:id="rId78"/>
    <p:sldId id="480" r:id="rId79"/>
    <p:sldId id="287" r:id="rId80"/>
    <p:sldId id="288" r:id="rId81"/>
    <p:sldId id="371" r:id="rId82"/>
    <p:sldId id="372" r:id="rId83"/>
    <p:sldId id="373" r:id="rId84"/>
    <p:sldId id="289" r:id="rId85"/>
    <p:sldId id="374" r:id="rId86"/>
    <p:sldId id="481" r:id="rId87"/>
    <p:sldId id="482" r:id="rId88"/>
    <p:sldId id="483" r:id="rId89"/>
    <p:sldId id="484" r:id="rId90"/>
    <p:sldId id="485" r:id="rId91"/>
    <p:sldId id="380" r:id="rId92"/>
    <p:sldId id="381" r:id="rId93"/>
    <p:sldId id="486" r:id="rId94"/>
    <p:sldId id="487" r:id="rId95"/>
    <p:sldId id="488" r:id="rId96"/>
    <p:sldId id="489" r:id="rId97"/>
    <p:sldId id="291" r:id="rId98"/>
    <p:sldId id="491" r:id="rId99"/>
    <p:sldId id="492" r:id="rId100"/>
    <p:sldId id="493" r:id="rId101"/>
    <p:sldId id="490" r:id="rId102"/>
    <p:sldId id="560" r:id="rId103"/>
    <p:sldId id="561" r:id="rId104"/>
    <p:sldId id="563" r:id="rId105"/>
    <p:sldId id="301" r:id="rId106"/>
    <p:sldId id="524" r:id="rId107"/>
    <p:sldId id="554" r:id="rId108"/>
    <p:sldId id="555" r:id="rId109"/>
    <p:sldId id="564" r:id="rId11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Arial" pitchFamily="34" charset="0"/>
      </a:defRPr>
    </a:lvl1pPr>
    <a:lvl2pPr marL="457200" algn="l" rtl="0" fontAlgn="base">
      <a:spcBef>
        <a:spcPct val="0"/>
      </a:spcBef>
      <a:spcAft>
        <a:spcPct val="0"/>
      </a:spcAft>
      <a:defRPr kern="1200">
        <a:solidFill>
          <a:schemeClr val="tx1"/>
        </a:solidFill>
        <a:latin typeface="Arial" pitchFamily="34" charset="0"/>
        <a:ea typeface="宋体" pitchFamily="2" charset="-122"/>
        <a:cs typeface="Arial" pitchFamily="34" charset="0"/>
      </a:defRPr>
    </a:lvl2pPr>
    <a:lvl3pPr marL="914400" algn="l" rtl="0" fontAlgn="base">
      <a:spcBef>
        <a:spcPct val="0"/>
      </a:spcBef>
      <a:spcAft>
        <a:spcPct val="0"/>
      </a:spcAft>
      <a:defRPr kern="1200">
        <a:solidFill>
          <a:schemeClr val="tx1"/>
        </a:solidFill>
        <a:latin typeface="Arial" pitchFamily="34" charset="0"/>
        <a:ea typeface="宋体" pitchFamily="2" charset="-122"/>
        <a:cs typeface="Arial" pitchFamily="34" charset="0"/>
      </a:defRPr>
    </a:lvl3pPr>
    <a:lvl4pPr marL="1371600" algn="l" rtl="0" fontAlgn="base">
      <a:spcBef>
        <a:spcPct val="0"/>
      </a:spcBef>
      <a:spcAft>
        <a:spcPct val="0"/>
      </a:spcAft>
      <a:defRPr kern="1200">
        <a:solidFill>
          <a:schemeClr val="tx1"/>
        </a:solidFill>
        <a:latin typeface="Arial" pitchFamily="34" charset="0"/>
        <a:ea typeface="宋体" pitchFamily="2" charset="-122"/>
        <a:cs typeface="Arial" pitchFamily="34" charset="0"/>
      </a:defRPr>
    </a:lvl4pPr>
    <a:lvl5pPr marL="1828800" algn="l" rtl="0" fontAlgn="base">
      <a:spcBef>
        <a:spcPct val="0"/>
      </a:spcBef>
      <a:spcAft>
        <a:spcPct val="0"/>
      </a:spcAft>
      <a:defRPr kern="1200">
        <a:solidFill>
          <a:schemeClr val="tx1"/>
        </a:solidFill>
        <a:latin typeface="Arial" pitchFamily="34" charset="0"/>
        <a:ea typeface="宋体" pitchFamily="2" charset="-122"/>
        <a:cs typeface="Arial" pitchFamily="34" charset="0"/>
      </a:defRPr>
    </a:lvl5pPr>
    <a:lvl6pPr marL="2286000" algn="l" defTabSz="914400" rtl="0" eaLnBrk="1" latinLnBrk="0" hangingPunct="1">
      <a:defRPr kern="1200">
        <a:solidFill>
          <a:schemeClr val="tx1"/>
        </a:solidFill>
        <a:latin typeface="Arial" pitchFamily="34" charset="0"/>
        <a:ea typeface="宋体" pitchFamily="2" charset="-122"/>
        <a:cs typeface="Arial" pitchFamily="34" charset="0"/>
      </a:defRPr>
    </a:lvl6pPr>
    <a:lvl7pPr marL="2743200" algn="l" defTabSz="914400" rtl="0" eaLnBrk="1" latinLnBrk="0" hangingPunct="1">
      <a:defRPr kern="1200">
        <a:solidFill>
          <a:schemeClr val="tx1"/>
        </a:solidFill>
        <a:latin typeface="Arial" pitchFamily="34" charset="0"/>
        <a:ea typeface="宋体" pitchFamily="2" charset="-122"/>
        <a:cs typeface="Arial" pitchFamily="34" charset="0"/>
      </a:defRPr>
    </a:lvl7pPr>
    <a:lvl8pPr marL="3200400" algn="l" defTabSz="914400" rtl="0" eaLnBrk="1" latinLnBrk="0" hangingPunct="1">
      <a:defRPr kern="1200">
        <a:solidFill>
          <a:schemeClr val="tx1"/>
        </a:solidFill>
        <a:latin typeface="Arial" pitchFamily="34" charset="0"/>
        <a:ea typeface="宋体" pitchFamily="2" charset="-122"/>
        <a:cs typeface="Arial" pitchFamily="34" charset="0"/>
      </a:defRPr>
    </a:lvl8pPr>
    <a:lvl9pPr marL="3657600" algn="l" defTabSz="914400" rtl="0" eaLnBrk="1" latinLnBrk="0" hangingPunct="1">
      <a:defRPr kern="1200">
        <a:solidFill>
          <a:schemeClr val="tx1"/>
        </a:solidFill>
        <a:latin typeface="Arial" pitchFamily="34" charset="0"/>
        <a:ea typeface="宋体" pitchFamily="2" charset="-122"/>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08" autoAdjust="0"/>
    <p:restoredTop sz="75868" autoAdjust="0"/>
  </p:normalViewPr>
  <p:slideViewPr>
    <p:cSldViewPr>
      <p:cViewPr varScale="1">
        <p:scale>
          <a:sx n="82" d="100"/>
          <a:sy n="82" d="100"/>
        </p:scale>
        <p:origin x="294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mn-ea"/>
                <a:cs typeface="Arial" charset="0"/>
              </a:defRPr>
            </a:lvl1pPr>
          </a:lstStyle>
          <a:p>
            <a:pPr>
              <a:defRPr/>
            </a:pPr>
            <a:endParaRPr lang="zh-CN" altLang="zh-CN"/>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mn-ea"/>
                <a:cs typeface="Arial" charset="0"/>
              </a:defRPr>
            </a:lvl1pPr>
          </a:lstStyle>
          <a:p>
            <a:pPr>
              <a:defRPr/>
            </a:pPr>
            <a:fld id="{31DF596C-CC1A-4854-85E8-F738991EDAD9}" type="datetimeFigureOut">
              <a:rPr lang="en-US" altLang="zh-CN"/>
              <a:pPr>
                <a:defRPr/>
              </a:pPr>
              <a:t>5/24/20</a:t>
            </a:fld>
            <a:endParaRPr lang="en-US" altLang="zh-CN"/>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mn-ea"/>
                <a:cs typeface="Arial" charset="0"/>
              </a:defRPr>
            </a:lvl1pPr>
          </a:lstStyle>
          <a:p>
            <a:pPr>
              <a:defRPr/>
            </a:pPr>
            <a:endParaRPr lang="zh-CN" altLang="zh-C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mn-ea"/>
                <a:cs typeface="Arial" charset="0"/>
              </a:defRPr>
            </a:lvl1pPr>
          </a:lstStyle>
          <a:p>
            <a:pPr>
              <a:defRPr/>
            </a:pPr>
            <a:fld id="{AF231476-4CBC-42ED-B42A-5BA3AFC4EA8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cs typeface="Arial"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mn-ea"/>
                <a:cs typeface="Arial" charset="0"/>
              </a:defRPr>
            </a:lvl1pPr>
          </a:lstStyle>
          <a:p>
            <a:pPr>
              <a:defRPr/>
            </a:pPr>
            <a:fld id="{05557C25-A3EE-4EB9-AA6A-10CE28B354C0}" type="datetimeFigureOut">
              <a:rPr lang="en-US" altLang="zh-CN"/>
              <a:pPr>
                <a:defRPr/>
              </a:pPr>
              <a:t>5/24/20</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cs typeface="Arial"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mn-ea"/>
                <a:cs typeface="Arial" charset="0"/>
              </a:defRPr>
            </a:lvl1pPr>
          </a:lstStyle>
          <a:p>
            <a:pPr>
              <a:defRPr/>
            </a:pPr>
            <a:fld id="{063019E3-624C-4055-A401-357E30F0B10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houlinyan.iteye.com/java/util/concurrent/TimeUnit.html"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5892" name="Slide Number Placeholder 3"/>
          <p:cNvSpPr>
            <a:spLocks noGrp="1"/>
          </p:cNvSpPr>
          <p:nvPr>
            <p:ph type="sldNum" sz="quarter" idx="5"/>
          </p:nvPr>
        </p:nvSpPr>
        <p:spPr bwMode="auto">
          <a:noFill/>
          <a:ln>
            <a:miter lim="800000"/>
            <a:headEnd/>
            <a:tailEnd/>
          </a:ln>
        </p:spPr>
        <p:txBody>
          <a:bodyPr/>
          <a:lstStyle/>
          <a:p>
            <a:fld id="{8381547B-1323-456B-9544-F1CD9B40C959}" type="slidenum">
              <a:rPr lang="en-US" altLang="zh-CN" smtClean="0">
                <a:cs typeface="Arial" pitchFamily="34" charset="0"/>
              </a:rPr>
              <a:pPr/>
              <a:t>1</a:t>
            </a:fld>
            <a:endParaRPr lang="en-US" altLang="zh-CN">
              <a:cs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9988" name="Slide Number Placeholder 3"/>
          <p:cNvSpPr>
            <a:spLocks noGrp="1"/>
          </p:cNvSpPr>
          <p:nvPr>
            <p:ph type="sldNum" sz="quarter" idx="5"/>
          </p:nvPr>
        </p:nvSpPr>
        <p:spPr bwMode="auto">
          <a:noFill/>
          <a:ln>
            <a:miter lim="800000"/>
            <a:headEnd/>
            <a:tailEnd/>
          </a:ln>
        </p:spPr>
        <p:txBody>
          <a:bodyPr/>
          <a:lstStyle/>
          <a:p>
            <a:fld id="{A2CC53F7-60C6-47EB-B35B-79FBE1B59FA5}" type="slidenum">
              <a:rPr lang="en-US" altLang="zh-CN" smtClean="0">
                <a:cs typeface="Arial" pitchFamily="34" charset="0"/>
              </a:rPr>
              <a:pPr/>
              <a:t>10</a:t>
            </a:fld>
            <a:endParaRPr lang="en-US" altLang="zh-CN">
              <a:cs typeface="Arial"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102</a:t>
            </a:fld>
            <a:endParaRPr lang="en-US" altLang="zh-CN"/>
          </a:p>
        </p:txBody>
      </p:sp>
    </p:spTree>
    <p:extLst>
      <p:ext uri="{BB962C8B-B14F-4D97-AF65-F5344CB8AC3E}">
        <p14:creationId xmlns:p14="http://schemas.microsoft.com/office/powerpoint/2010/main" val="25357611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103</a:t>
            </a:fld>
            <a:endParaRPr lang="en-US" altLang="zh-CN"/>
          </a:p>
        </p:txBody>
      </p:sp>
    </p:spTree>
    <p:extLst>
      <p:ext uri="{BB962C8B-B14F-4D97-AF65-F5344CB8AC3E}">
        <p14:creationId xmlns:p14="http://schemas.microsoft.com/office/powerpoint/2010/main" val="857617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104</a:t>
            </a:fld>
            <a:endParaRPr lang="en-US" altLang="zh-CN"/>
          </a:p>
        </p:txBody>
      </p:sp>
    </p:spTree>
    <p:extLst>
      <p:ext uri="{BB962C8B-B14F-4D97-AF65-F5344CB8AC3E}">
        <p14:creationId xmlns:p14="http://schemas.microsoft.com/office/powerpoint/2010/main" val="42066040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p:spPr>
      </p:sp>
      <p:sp>
        <p:nvSpPr>
          <p:cNvPr id="205827" name="Notes Placeholder 2"/>
          <p:cNvSpPr>
            <a:spLocks noGrp="1"/>
          </p:cNvSpPr>
          <p:nvPr>
            <p:ph type="body" idx="1"/>
          </p:nvPr>
        </p:nvSpPr>
        <p:spPr bwMode="auto">
          <a:noFill/>
        </p:spPr>
        <p:txBody>
          <a:bodyPr wrap="square" numCol="1" anchor="t" anchorCtr="0" compatLnSpc="1">
            <a:prstTxWarp prst="textNoShape">
              <a:avLst/>
            </a:prstTxWarp>
            <a:normAutofit fontScale="85000" lnSpcReduction="10000"/>
          </a:bodyPr>
          <a:lstStyle/>
          <a:p>
            <a:r>
              <a:rPr lang="en-US" altLang="zh-CN" sz="1200" b="1" i="0" kern="1200" dirty="0">
                <a:solidFill>
                  <a:schemeClr val="tx1"/>
                </a:solidFill>
                <a:effectLst/>
                <a:latin typeface="+mn-lt"/>
                <a:ea typeface="+mn-ea"/>
                <a:cs typeface="+mn-cs"/>
              </a:rPr>
              <a:t>Runnable</a:t>
            </a:r>
            <a:r>
              <a:rPr lang="zh-CN" altLang="en-US" sz="1200" b="1"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Callable</a:t>
            </a:r>
            <a:r>
              <a:rPr lang="zh-CN" altLang="en-US" sz="1200" b="1" i="0" kern="1200" dirty="0">
                <a:solidFill>
                  <a:schemeClr val="tx1"/>
                </a:solidFill>
                <a:effectLst/>
                <a:latin typeface="+mn-lt"/>
                <a:ea typeface="+mn-ea"/>
                <a:cs typeface="+mn-cs"/>
              </a:rPr>
              <a:t>的区别</a:t>
            </a:r>
          </a:p>
          <a:p>
            <a:r>
              <a:rPr lang="en-US" altLang="zh-CN" sz="1200" b="0" i="0" kern="1200" dirty="0">
                <a:solidFill>
                  <a:schemeClr val="tx1"/>
                </a:solidFill>
                <a:effectLst/>
                <a:latin typeface="+mn-lt"/>
                <a:ea typeface="+mn-ea"/>
                <a:cs typeface="+mn-cs"/>
              </a:rPr>
              <a:t>(1) Callable</a:t>
            </a:r>
            <a:r>
              <a:rPr lang="zh-CN" altLang="en-US" sz="1200" b="0" i="0" kern="1200" dirty="0">
                <a:solidFill>
                  <a:schemeClr val="tx1"/>
                </a:solidFill>
                <a:effectLst/>
                <a:latin typeface="+mn-lt"/>
                <a:ea typeface="+mn-ea"/>
                <a:cs typeface="+mn-cs"/>
              </a:rPr>
              <a:t>规定的方法是 </a:t>
            </a:r>
            <a:r>
              <a:rPr lang="en-US" altLang="zh-CN" sz="1200" b="0" i="0" kern="1200" dirty="0">
                <a:solidFill>
                  <a:schemeClr val="tx1"/>
                </a:solidFill>
                <a:effectLst/>
                <a:latin typeface="+mn-lt"/>
                <a:ea typeface="+mn-ea"/>
                <a:cs typeface="+mn-cs"/>
              </a:rPr>
              <a:t>call(), Runnable</a:t>
            </a:r>
            <a:r>
              <a:rPr lang="zh-CN" altLang="en-US" sz="1200" b="0" i="0" kern="1200" dirty="0">
                <a:solidFill>
                  <a:schemeClr val="tx1"/>
                </a:solidFill>
                <a:effectLst/>
                <a:latin typeface="+mn-lt"/>
                <a:ea typeface="+mn-ea"/>
                <a:cs typeface="+mn-cs"/>
              </a:rPr>
              <a:t>规定的方法是 </a:t>
            </a:r>
            <a:r>
              <a:rPr lang="en-US" altLang="zh-CN" sz="1200" b="0" i="0" kern="1200" dirty="0">
                <a:solidFill>
                  <a:schemeClr val="tx1"/>
                </a:solidFill>
                <a:effectLst/>
                <a:latin typeface="+mn-lt"/>
                <a:ea typeface="+mn-ea"/>
                <a:cs typeface="+mn-cs"/>
              </a:rPr>
              <a:t>run()</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(2) Callable</a:t>
            </a:r>
            <a:r>
              <a:rPr lang="zh-CN" altLang="en-US" sz="1200" b="0" i="0" kern="1200" dirty="0">
                <a:solidFill>
                  <a:schemeClr val="tx1"/>
                </a:solidFill>
                <a:effectLst/>
                <a:latin typeface="+mn-lt"/>
                <a:ea typeface="+mn-ea"/>
                <a:cs typeface="+mn-cs"/>
              </a:rPr>
              <a:t>的任务执行后可返回值，而 </a:t>
            </a:r>
            <a:r>
              <a:rPr lang="en-US" altLang="zh-CN" sz="1200" b="0" i="0" kern="1200" dirty="0">
                <a:solidFill>
                  <a:schemeClr val="tx1"/>
                </a:solidFill>
                <a:effectLst/>
                <a:latin typeface="+mn-lt"/>
                <a:ea typeface="+mn-ea"/>
                <a:cs typeface="+mn-cs"/>
              </a:rPr>
              <a:t>Runnable</a:t>
            </a:r>
            <a:r>
              <a:rPr lang="zh-CN" altLang="en-US" sz="1200" b="0" i="0" kern="1200" dirty="0">
                <a:solidFill>
                  <a:schemeClr val="tx1"/>
                </a:solidFill>
                <a:effectLst/>
                <a:latin typeface="+mn-lt"/>
                <a:ea typeface="+mn-ea"/>
                <a:cs typeface="+mn-cs"/>
              </a:rPr>
              <a:t>的任务是不能返回值。</a:t>
            </a:r>
          </a:p>
          <a:p>
            <a:r>
              <a:rPr lang="en-US" altLang="zh-CN" sz="1200" b="0" i="0" kern="1200" dirty="0">
                <a:solidFill>
                  <a:schemeClr val="tx1"/>
                </a:solidFill>
                <a:effectLst/>
                <a:latin typeface="+mn-lt"/>
                <a:ea typeface="+mn-ea"/>
                <a:cs typeface="+mn-cs"/>
              </a:rPr>
              <a:t>(3) call</a:t>
            </a:r>
            <a:r>
              <a:rPr lang="zh-CN" altLang="en-US" sz="1200" b="0" i="0" kern="1200" dirty="0">
                <a:solidFill>
                  <a:schemeClr val="tx1"/>
                </a:solidFill>
                <a:effectLst/>
                <a:latin typeface="+mn-lt"/>
                <a:ea typeface="+mn-ea"/>
                <a:cs typeface="+mn-cs"/>
              </a:rPr>
              <a:t>方法可以抛出异常， </a:t>
            </a:r>
            <a:r>
              <a:rPr lang="en-US" altLang="zh-CN" sz="1200" b="0" i="0" kern="1200" dirty="0">
                <a:solidFill>
                  <a:schemeClr val="tx1"/>
                </a:solidFill>
                <a:effectLst/>
                <a:latin typeface="+mn-lt"/>
                <a:ea typeface="+mn-ea"/>
                <a:cs typeface="+mn-cs"/>
              </a:rPr>
              <a:t>run</a:t>
            </a:r>
            <a:r>
              <a:rPr lang="zh-CN" altLang="en-US" sz="1200" b="0" i="0" kern="1200" dirty="0">
                <a:solidFill>
                  <a:schemeClr val="tx1"/>
                </a:solidFill>
                <a:effectLst/>
                <a:latin typeface="+mn-lt"/>
                <a:ea typeface="+mn-ea"/>
                <a:cs typeface="+mn-cs"/>
              </a:rPr>
              <a:t>方法不可以。</a:t>
            </a: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运行 </a:t>
            </a:r>
            <a:r>
              <a:rPr lang="en-US" altLang="zh-CN" sz="1200" b="0" i="0" kern="1200" dirty="0">
                <a:solidFill>
                  <a:schemeClr val="tx1"/>
                </a:solidFill>
                <a:effectLst/>
                <a:latin typeface="+mn-lt"/>
                <a:ea typeface="+mn-ea"/>
                <a:cs typeface="+mn-cs"/>
              </a:rPr>
              <a:t>Callable</a:t>
            </a:r>
            <a:r>
              <a:rPr lang="zh-CN" altLang="en-US" sz="1200" b="0" i="0" kern="1200" dirty="0">
                <a:solidFill>
                  <a:schemeClr val="tx1"/>
                </a:solidFill>
                <a:effectLst/>
                <a:latin typeface="+mn-lt"/>
                <a:ea typeface="+mn-ea"/>
                <a:cs typeface="+mn-cs"/>
              </a:rPr>
              <a:t>任务可以拿到一个 </a:t>
            </a:r>
            <a:r>
              <a:rPr lang="en-US" altLang="zh-CN" sz="1200" b="0" i="0" kern="1200" dirty="0">
                <a:solidFill>
                  <a:schemeClr val="tx1"/>
                </a:solidFill>
                <a:effectLst/>
                <a:latin typeface="+mn-lt"/>
                <a:ea typeface="+mn-ea"/>
                <a:cs typeface="+mn-cs"/>
              </a:rPr>
              <a:t>Future</a:t>
            </a:r>
            <a:r>
              <a:rPr lang="zh-CN" altLang="en-US" sz="1200" b="0" i="0" kern="1200" dirty="0">
                <a:solidFill>
                  <a:schemeClr val="tx1"/>
                </a:solidFill>
                <a:effectLst/>
                <a:latin typeface="+mn-lt"/>
                <a:ea typeface="+mn-ea"/>
                <a:cs typeface="+mn-cs"/>
              </a:rPr>
              <a:t>对象</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Future</a:t>
            </a:r>
            <a:r>
              <a:rPr lang="zh-CN" altLang="en-US" sz="1200" b="0" i="0" kern="1200" dirty="0">
                <a:solidFill>
                  <a:schemeClr val="tx1"/>
                </a:solidFill>
                <a:effectLst/>
                <a:latin typeface="+mn-lt"/>
                <a:ea typeface="+mn-ea"/>
                <a:cs typeface="+mn-cs"/>
              </a:rPr>
              <a:t>表示异步计算的结果。它提供了检查计算是否完成的方法，以等待计算的完成，并获取计算的结果。计算完成后只能使用 </a:t>
            </a:r>
            <a:r>
              <a:rPr lang="en-US" altLang="zh-CN" sz="1200" b="0" i="0" kern="1200" dirty="0">
                <a:solidFill>
                  <a:schemeClr val="tx1"/>
                </a:solidFill>
                <a:effectLst/>
                <a:latin typeface="+mn-lt"/>
                <a:ea typeface="+mn-ea"/>
                <a:cs typeface="+mn-cs"/>
              </a:rPr>
              <a:t>get</a:t>
            </a:r>
            <a:r>
              <a:rPr lang="zh-CN" altLang="en-US" sz="1200" b="0" i="0" kern="1200" dirty="0">
                <a:solidFill>
                  <a:schemeClr val="tx1"/>
                </a:solidFill>
                <a:effectLst/>
                <a:latin typeface="+mn-lt"/>
                <a:ea typeface="+mn-ea"/>
                <a:cs typeface="+mn-cs"/>
              </a:rPr>
              <a:t>方法来获取结果，如果线程没有执行完， </a:t>
            </a:r>
            <a:r>
              <a:rPr lang="en-US" altLang="zh-CN" sz="1200" b="0" i="0" kern="1200" dirty="0" err="1">
                <a:solidFill>
                  <a:schemeClr val="tx1"/>
                </a:solidFill>
                <a:effectLst/>
                <a:latin typeface="+mn-lt"/>
                <a:ea typeface="+mn-ea"/>
                <a:cs typeface="+mn-cs"/>
              </a:rPr>
              <a:t>Future.get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方法可能会阻塞当前线程的执行；如果线程出现异常， </a:t>
            </a:r>
            <a:r>
              <a:rPr lang="en-US" altLang="zh-CN" sz="1200" b="0" i="0" kern="1200" dirty="0" err="1">
                <a:solidFill>
                  <a:schemeClr val="tx1"/>
                </a:solidFill>
                <a:effectLst/>
                <a:latin typeface="+mn-lt"/>
                <a:ea typeface="+mn-ea"/>
                <a:cs typeface="+mn-cs"/>
              </a:rPr>
              <a:t>Future.get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会 </a:t>
            </a:r>
            <a:r>
              <a:rPr lang="en-US" altLang="zh-CN" sz="1200" b="0" i="0" kern="1200" dirty="0">
                <a:solidFill>
                  <a:schemeClr val="tx1"/>
                </a:solidFill>
                <a:effectLst/>
                <a:latin typeface="+mn-lt"/>
                <a:ea typeface="+mn-ea"/>
                <a:cs typeface="+mn-cs"/>
              </a:rPr>
              <a:t>throws </a:t>
            </a:r>
            <a:r>
              <a:rPr lang="en-US" altLang="zh-CN" sz="1200" b="0" i="0" kern="1200" dirty="0" err="1">
                <a:solidFill>
                  <a:schemeClr val="tx1"/>
                </a:solidFill>
                <a:effectLst/>
                <a:latin typeface="+mn-lt"/>
                <a:ea typeface="+mn-ea"/>
                <a:cs typeface="+mn-cs"/>
              </a:rPr>
              <a:t>InterruptedException</a:t>
            </a:r>
            <a:r>
              <a:rPr lang="zh-CN" altLang="en-US" sz="1200" b="0" i="0" kern="1200" dirty="0">
                <a:solidFill>
                  <a:schemeClr val="tx1"/>
                </a:solidFill>
                <a:effectLst/>
                <a:latin typeface="+mn-lt"/>
                <a:ea typeface="+mn-ea"/>
                <a:cs typeface="+mn-cs"/>
              </a:rPr>
              <a:t>或者 </a:t>
            </a:r>
            <a:r>
              <a:rPr lang="en-US" altLang="zh-CN" sz="1200" b="0" i="0" kern="1200" dirty="0" err="1">
                <a:solidFill>
                  <a:schemeClr val="tx1"/>
                </a:solidFill>
                <a:effectLst/>
                <a:latin typeface="+mn-lt"/>
                <a:ea typeface="+mn-ea"/>
                <a:cs typeface="+mn-cs"/>
              </a:rPr>
              <a:t>ExecutionException</a:t>
            </a:r>
            <a:r>
              <a:rPr lang="zh-CN" altLang="en-US" sz="1200" b="0" i="0" kern="1200" dirty="0">
                <a:solidFill>
                  <a:schemeClr val="tx1"/>
                </a:solidFill>
                <a:effectLst/>
                <a:latin typeface="+mn-lt"/>
                <a:ea typeface="+mn-ea"/>
                <a:cs typeface="+mn-cs"/>
              </a:rPr>
              <a:t>；如果线程已经取消，会跑出 </a:t>
            </a:r>
            <a:r>
              <a:rPr lang="en-US" altLang="zh-CN" sz="1200" b="0" i="0" kern="1200" dirty="0" err="1">
                <a:solidFill>
                  <a:schemeClr val="tx1"/>
                </a:solidFill>
                <a:effectLst/>
                <a:latin typeface="+mn-lt"/>
                <a:ea typeface="+mn-ea"/>
                <a:cs typeface="+mn-cs"/>
              </a:rPr>
              <a:t>CancellationException</a:t>
            </a:r>
            <a:r>
              <a:rPr lang="zh-CN" altLang="en-US" sz="1200" b="0" i="0" kern="1200" dirty="0">
                <a:solidFill>
                  <a:schemeClr val="tx1"/>
                </a:solidFill>
                <a:effectLst/>
                <a:latin typeface="+mn-lt"/>
                <a:ea typeface="+mn-ea"/>
                <a:cs typeface="+mn-cs"/>
              </a:rPr>
              <a:t>。取消由 </a:t>
            </a:r>
            <a:r>
              <a:rPr lang="en-US" altLang="zh-CN" sz="1200" b="0" i="0" kern="1200" dirty="0">
                <a:solidFill>
                  <a:schemeClr val="tx1"/>
                </a:solidFill>
                <a:effectLst/>
                <a:latin typeface="+mn-lt"/>
                <a:ea typeface="+mn-ea"/>
                <a:cs typeface="+mn-cs"/>
              </a:rPr>
              <a:t>cancel</a:t>
            </a:r>
            <a:r>
              <a:rPr lang="zh-CN" altLang="en-US" sz="1200" b="0" i="0" kern="1200" dirty="0">
                <a:solidFill>
                  <a:schemeClr val="tx1"/>
                </a:solidFill>
                <a:effectLst/>
                <a:latin typeface="+mn-lt"/>
                <a:ea typeface="+mn-ea"/>
                <a:cs typeface="+mn-cs"/>
              </a:rPr>
              <a:t>方法来执行。</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isDone</a:t>
            </a:r>
            <a:r>
              <a:rPr lang="zh-CN" altLang="en-US" sz="1200" b="0" i="0" kern="1200" dirty="0">
                <a:solidFill>
                  <a:schemeClr val="tx1"/>
                </a:solidFill>
                <a:effectLst/>
                <a:latin typeface="+mn-lt"/>
                <a:ea typeface="+mn-ea"/>
                <a:cs typeface="+mn-cs"/>
              </a:rPr>
              <a:t>确定任务是正常完成还是被取消了。一旦计算完成，就不能再取消计算。如果为了可取消性而使用 </a:t>
            </a:r>
            <a:r>
              <a:rPr lang="en-US" altLang="zh-CN" sz="1200" b="0" i="0" kern="1200" dirty="0">
                <a:solidFill>
                  <a:schemeClr val="tx1"/>
                </a:solidFill>
                <a:effectLst/>
                <a:latin typeface="+mn-lt"/>
                <a:ea typeface="+mn-ea"/>
                <a:cs typeface="+mn-cs"/>
              </a:rPr>
              <a:t>Future</a:t>
            </a:r>
            <a:r>
              <a:rPr lang="zh-CN" altLang="en-US" sz="1200" b="0" i="0" kern="1200" dirty="0">
                <a:solidFill>
                  <a:schemeClr val="tx1"/>
                </a:solidFill>
                <a:effectLst/>
                <a:latin typeface="+mn-lt"/>
                <a:ea typeface="+mn-ea"/>
                <a:cs typeface="+mn-cs"/>
              </a:rPr>
              <a:t>但又不提供可用的结果，则可以声明 </a:t>
            </a:r>
            <a:r>
              <a:rPr lang="en-US" altLang="zh-CN" sz="1200" b="0" i="0" kern="1200" dirty="0">
                <a:solidFill>
                  <a:schemeClr val="tx1"/>
                </a:solidFill>
                <a:effectLst/>
                <a:latin typeface="+mn-lt"/>
                <a:ea typeface="+mn-ea"/>
                <a:cs typeface="+mn-cs"/>
              </a:rPr>
              <a:t>Future &lt;?&gt; </a:t>
            </a:r>
            <a:r>
              <a:rPr lang="zh-CN" altLang="en-US" sz="1200" b="0" i="0" kern="1200" dirty="0">
                <a:solidFill>
                  <a:schemeClr val="tx1"/>
                </a:solidFill>
                <a:effectLst/>
                <a:latin typeface="+mn-lt"/>
                <a:ea typeface="+mn-ea"/>
                <a:cs typeface="+mn-cs"/>
              </a:rPr>
              <a:t>形式类型、并返回</a:t>
            </a:r>
            <a:r>
              <a:rPr lang="en-US" altLang="zh-CN" sz="1200" b="0" i="0" kern="1200" dirty="0">
                <a:solidFill>
                  <a:schemeClr val="tx1"/>
                </a:solidFill>
                <a:effectLst/>
                <a:latin typeface="+mn-lt"/>
                <a:ea typeface="+mn-ea"/>
                <a:cs typeface="+mn-cs"/>
              </a:rPr>
              <a:t>null</a:t>
            </a:r>
            <a:r>
              <a:rPr lang="zh-CN" altLang="en-US" sz="1200" b="0" i="0" kern="1200" dirty="0">
                <a:solidFill>
                  <a:schemeClr val="tx1"/>
                </a:solidFill>
                <a:effectLst/>
                <a:latin typeface="+mn-lt"/>
                <a:ea typeface="+mn-ea"/>
                <a:cs typeface="+mn-cs"/>
              </a:rPr>
              <a:t>作为底层任务的结果。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）我们都知道要自定义一个</a:t>
            </a:r>
            <a:r>
              <a:rPr lang="en-US" altLang="zh-CN" sz="1200" b="0" i="0" kern="1200" dirty="0">
                <a:solidFill>
                  <a:schemeClr val="tx1"/>
                </a:solidFill>
                <a:effectLst/>
                <a:latin typeface="+mn-lt"/>
                <a:ea typeface="+mn-ea"/>
                <a:cs typeface="+mn-cs"/>
              </a:rPr>
              <a:t>Thread</a:t>
            </a:r>
            <a:r>
              <a:rPr lang="zh-CN" altLang="en-US" sz="1200" b="0" i="0" kern="1200" dirty="0">
                <a:solidFill>
                  <a:schemeClr val="tx1"/>
                </a:solidFill>
                <a:effectLst/>
                <a:latin typeface="+mn-lt"/>
                <a:ea typeface="+mn-ea"/>
                <a:cs typeface="+mn-cs"/>
              </a:rPr>
              <a:t>有两种方法，一是继承</a:t>
            </a:r>
            <a:r>
              <a:rPr lang="en-US" altLang="zh-CN" sz="1200" b="0" i="0" kern="1200" dirty="0">
                <a:solidFill>
                  <a:schemeClr val="tx1"/>
                </a:solidFill>
                <a:effectLst/>
                <a:latin typeface="+mn-lt"/>
                <a:ea typeface="+mn-ea"/>
                <a:cs typeface="+mn-cs"/>
              </a:rPr>
              <a:t>Thread</a:t>
            </a:r>
            <a:r>
              <a:rPr lang="zh-CN" altLang="en-US" sz="1200" b="0" i="0" kern="1200" dirty="0">
                <a:solidFill>
                  <a:schemeClr val="tx1"/>
                </a:solidFill>
                <a:effectLst/>
                <a:latin typeface="+mn-lt"/>
                <a:ea typeface="+mn-ea"/>
                <a:cs typeface="+mn-cs"/>
              </a:rPr>
              <a:t>，而是实现</a:t>
            </a:r>
            <a:r>
              <a:rPr lang="en-US" altLang="zh-CN" sz="1200" b="0" i="0" kern="1200" dirty="0">
                <a:solidFill>
                  <a:schemeClr val="tx1"/>
                </a:solidFill>
                <a:effectLst/>
                <a:latin typeface="+mn-lt"/>
                <a:ea typeface="+mn-ea"/>
                <a:cs typeface="+mn-cs"/>
              </a:rPr>
              <a:t>Runnable</a:t>
            </a:r>
            <a:r>
              <a:rPr lang="zh-CN" altLang="en-US" sz="1200" b="0" i="0" kern="1200" dirty="0">
                <a:solidFill>
                  <a:schemeClr val="tx1"/>
                </a:solidFill>
                <a:effectLst/>
                <a:latin typeface="+mn-lt"/>
                <a:ea typeface="+mn-ea"/>
                <a:cs typeface="+mn-cs"/>
              </a:rPr>
              <a:t>接口，这是因为</a:t>
            </a:r>
            <a:r>
              <a:rPr lang="en-US" altLang="zh-CN" sz="1200" b="0" i="0" kern="1200" dirty="0">
                <a:solidFill>
                  <a:schemeClr val="tx1"/>
                </a:solidFill>
                <a:effectLst/>
                <a:latin typeface="+mn-lt"/>
                <a:ea typeface="+mn-ea"/>
                <a:cs typeface="+mn-cs"/>
              </a:rPr>
              <a:t>Thread</a:t>
            </a:r>
            <a:r>
              <a:rPr lang="zh-CN" altLang="en-US" sz="1200" b="0" i="0" kern="1200" dirty="0">
                <a:solidFill>
                  <a:schemeClr val="tx1"/>
                </a:solidFill>
                <a:effectLst/>
                <a:latin typeface="+mn-lt"/>
                <a:ea typeface="+mn-ea"/>
                <a:cs typeface="+mn-cs"/>
              </a:rPr>
              <a:t>本身就是一个</a:t>
            </a:r>
            <a:r>
              <a:rPr lang="en-US" altLang="zh-CN" sz="1200" b="0" i="0" kern="1200" dirty="0">
                <a:solidFill>
                  <a:schemeClr val="tx1"/>
                </a:solidFill>
                <a:effectLst/>
                <a:latin typeface="+mn-lt"/>
                <a:ea typeface="+mn-ea"/>
                <a:cs typeface="+mn-cs"/>
              </a:rPr>
              <a:t>Runnable</a:t>
            </a:r>
            <a:r>
              <a:rPr lang="zh-CN" altLang="en-US" sz="1200" b="0" i="0" kern="1200" dirty="0">
                <a:solidFill>
                  <a:schemeClr val="tx1"/>
                </a:solidFill>
                <a:effectLst/>
                <a:latin typeface="+mn-lt"/>
                <a:ea typeface="+mn-ea"/>
                <a:cs typeface="+mn-cs"/>
              </a:rPr>
              <a:t>的实现，所以</a:t>
            </a:r>
            <a:r>
              <a:rPr lang="en-US" altLang="zh-CN" sz="1200" b="0" i="0" kern="1200" dirty="0">
                <a:solidFill>
                  <a:schemeClr val="tx1"/>
                </a:solidFill>
                <a:effectLst/>
                <a:latin typeface="+mn-lt"/>
                <a:ea typeface="+mn-ea"/>
                <a:cs typeface="+mn-cs"/>
              </a:rPr>
              <a:t>Runnable</a:t>
            </a:r>
            <a:r>
              <a:rPr lang="zh-CN" altLang="en-US" sz="1200" b="0" i="0" kern="1200" dirty="0">
                <a:solidFill>
                  <a:schemeClr val="tx1"/>
                </a:solidFill>
                <a:effectLst/>
                <a:latin typeface="+mn-lt"/>
                <a:ea typeface="+mn-ea"/>
                <a:cs typeface="+mn-cs"/>
              </a:rPr>
              <a:t>可以通过</a:t>
            </a:r>
            <a:r>
              <a:rPr lang="en-US" altLang="zh-CN" sz="1200" b="0" i="0" kern="1200" dirty="0">
                <a:solidFill>
                  <a:schemeClr val="tx1"/>
                </a:solidFill>
                <a:effectLst/>
                <a:latin typeface="+mn-lt"/>
                <a:ea typeface="+mn-ea"/>
                <a:cs typeface="+mn-cs"/>
              </a:rPr>
              <a:t>Runnable</a:t>
            </a:r>
            <a:r>
              <a:rPr lang="zh-CN" altLang="en-US" sz="1200" b="0" i="0" kern="1200" dirty="0">
                <a:solidFill>
                  <a:schemeClr val="tx1"/>
                </a:solidFill>
                <a:effectLst/>
                <a:latin typeface="+mn-lt"/>
                <a:ea typeface="+mn-ea"/>
                <a:cs typeface="+mn-cs"/>
              </a:rPr>
              <a:t>和之前我们介绍的</a:t>
            </a:r>
            <a:r>
              <a:rPr lang="en-US" altLang="zh-CN" sz="1200" b="0" i="0" kern="1200" dirty="0" err="1">
                <a:solidFill>
                  <a:schemeClr val="tx1"/>
                </a:solidFill>
                <a:effectLst/>
                <a:latin typeface="+mn-lt"/>
                <a:ea typeface="+mn-ea"/>
                <a:cs typeface="+mn-cs"/>
              </a:rPr>
              <a:t>ExecutorService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来执行，而</a:t>
            </a:r>
            <a:r>
              <a:rPr lang="en-US" altLang="zh-CN" sz="1200" b="0" i="0" kern="1200" dirty="0">
                <a:solidFill>
                  <a:schemeClr val="tx1"/>
                </a:solidFill>
                <a:effectLst/>
                <a:latin typeface="+mn-lt"/>
                <a:ea typeface="+mn-ea"/>
                <a:cs typeface="+mn-cs"/>
              </a:rPr>
              <a:t>Callable</a:t>
            </a:r>
            <a:r>
              <a:rPr lang="zh-CN" altLang="en-US" sz="1200" b="0" i="0" kern="1200" dirty="0">
                <a:solidFill>
                  <a:schemeClr val="tx1"/>
                </a:solidFill>
                <a:effectLst/>
                <a:latin typeface="+mn-lt"/>
                <a:ea typeface="+mn-ea"/>
                <a:cs typeface="+mn-cs"/>
              </a:rPr>
              <a:t>则只能通过</a:t>
            </a:r>
            <a:r>
              <a:rPr lang="en-US" altLang="zh-CN" sz="1200" b="0" i="0" kern="1200" dirty="0" err="1">
                <a:solidFill>
                  <a:schemeClr val="tx1"/>
                </a:solidFill>
                <a:effectLst/>
                <a:latin typeface="+mn-lt"/>
                <a:ea typeface="+mn-ea"/>
                <a:cs typeface="+mn-cs"/>
              </a:rPr>
              <a:t>ExecutorService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来执行。</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runnable</a:t>
            </a:r>
          </a:p>
          <a:p>
            <a:r>
              <a:rPr lang="en-US" altLang="zh-CN" sz="1200" b="1" i="0" kern="1200" dirty="0">
                <a:solidFill>
                  <a:schemeClr val="tx1"/>
                </a:solidFill>
                <a:effectLst/>
                <a:latin typeface="+mn-lt"/>
                <a:ea typeface="+mn-ea"/>
                <a:cs typeface="+mn-cs"/>
              </a:rPr>
              <a:t>public</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void</a:t>
            </a:r>
            <a:r>
              <a:rPr lang="en-US" altLang="zh-CN" sz="1200" b="0" i="0" kern="1200" dirty="0">
                <a:solidFill>
                  <a:schemeClr val="tx1"/>
                </a:solidFill>
                <a:effectLst/>
                <a:latin typeface="+mn-lt"/>
                <a:ea typeface="+mn-ea"/>
                <a:cs typeface="+mn-cs"/>
              </a:rPr>
              <a:t> </a:t>
            </a:r>
            <a:r>
              <a:rPr lang="en-US" altLang="zh-CN" sz="1200" b="1" i="0" kern="1200" dirty="0" err="1">
                <a:solidFill>
                  <a:schemeClr val="tx1"/>
                </a:solidFill>
                <a:effectLst/>
                <a:latin typeface="+mn-lt"/>
                <a:ea typeface="+mn-ea"/>
                <a:cs typeface="+mn-cs"/>
              </a:rPr>
              <a:t>executeTask</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ExecutorService</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executorService</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Executors</a:t>
            </a:r>
            <a:r>
              <a:rPr lang="en-US" altLang="zh-CN" sz="1200" b="1" i="0" kern="1200" dirty="0" err="1">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newSingleThreadExecutor</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Future </a:t>
            </a:r>
            <a:r>
              <a:rPr lang="en-US" altLang="zh-CN" sz="1200" b="0" i="0" kern="1200" dirty="0" err="1">
                <a:solidFill>
                  <a:schemeClr val="tx1"/>
                </a:solidFill>
                <a:effectLst/>
                <a:latin typeface="+mn-lt"/>
                <a:ea typeface="+mn-ea"/>
                <a:cs typeface="+mn-cs"/>
              </a:rPr>
              <a:t>future</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executorService</a:t>
            </a:r>
            <a:r>
              <a:rPr lang="en-US" altLang="zh-CN" sz="1200" b="1" i="0" kern="1200" dirty="0" err="1">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submit</a:t>
            </a:r>
            <a:r>
              <a:rPr lang="en-US" altLang="zh-CN" sz="1200" b="1" i="0" kern="1200" dirty="0">
                <a:solidFill>
                  <a:schemeClr val="tx1"/>
                </a:solidFill>
                <a:effectLst/>
                <a:latin typeface="+mn-lt"/>
                <a:ea typeface="+mn-ea"/>
                <a:cs typeface="+mn-cs"/>
              </a:rPr>
              <a:t>(()-&gt;</a:t>
            </a:r>
            <a:r>
              <a:rPr lang="en-US" altLang="zh-CN" sz="1200" b="0" i="0" kern="1200" dirty="0">
                <a:solidFill>
                  <a:schemeClr val="tx1"/>
                </a:solidFill>
                <a:effectLst/>
                <a:latin typeface="+mn-lt"/>
                <a:ea typeface="+mn-ea"/>
                <a:cs typeface="+mn-cs"/>
              </a:rPr>
              <a:t>log</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info</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 runnable!!!!"</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executorService</a:t>
            </a:r>
            <a:r>
              <a:rPr lang="en-US" altLang="zh-CN" sz="1200" b="1" i="0" kern="1200" dirty="0" err="1">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shutdown</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callable</a:t>
            </a:r>
          </a:p>
          <a:p>
            <a:r>
              <a:rPr lang="en-US" altLang="zh-CN" sz="1200" b="1" i="0" kern="1200" dirty="0">
                <a:solidFill>
                  <a:schemeClr val="tx1"/>
                </a:solidFill>
                <a:effectLst/>
                <a:latin typeface="+mn-lt"/>
                <a:ea typeface="+mn-ea"/>
                <a:cs typeface="+mn-cs"/>
              </a:rPr>
              <a:t>public</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void</a:t>
            </a:r>
            <a:r>
              <a:rPr lang="en-US" altLang="zh-CN" sz="1200" b="0" i="0" kern="1200" dirty="0">
                <a:solidFill>
                  <a:schemeClr val="tx1"/>
                </a:solidFill>
                <a:effectLst/>
                <a:latin typeface="+mn-lt"/>
                <a:ea typeface="+mn-ea"/>
                <a:cs typeface="+mn-cs"/>
              </a:rPr>
              <a:t> </a:t>
            </a:r>
            <a:r>
              <a:rPr lang="en-US" altLang="zh-CN" sz="1200" b="1" i="0" kern="1200" dirty="0" err="1">
                <a:solidFill>
                  <a:schemeClr val="tx1"/>
                </a:solidFill>
                <a:effectLst/>
                <a:latin typeface="+mn-lt"/>
                <a:ea typeface="+mn-ea"/>
                <a:cs typeface="+mn-cs"/>
              </a:rPr>
              <a:t>executeTask</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ExecutorService</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executorService</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Executors</a:t>
            </a:r>
            <a:r>
              <a:rPr lang="en-US" altLang="zh-CN" sz="1200" b="1" i="0" kern="1200" dirty="0" err="1">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newSingleThreadExecutor</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Future </a:t>
            </a:r>
            <a:r>
              <a:rPr lang="en-US" altLang="zh-CN" sz="1200" b="0" i="0" kern="1200" dirty="0" err="1">
                <a:solidFill>
                  <a:schemeClr val="tx1"/>
                </a:solidFill>
                <a:effectLst/>
                <a:latin typeface="+mn-lt"/>
                <a:ea typeface="+mn-ea"/>
                <a:cs typeface="+mn-cs"/>
              </a:rPr>
              <a:t>future</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executorService</a:t>
            </a:r>
            <a:r>
              <a:rPr lang="en-US" altLang="zh-CN" sz="1200" b="1" i="0" kern="1200" dirty="0" err="1">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submit</a:t>
            </a:r>
            <a:r>
              <a:rPr lang="en-US" altLang="zh-CN" sz="1200" b="1" i="0" kern="1200" dirty="0">
                <a:solidFill>
                  <a:schemeClr val="tx1"/>
                </a:solidFill>
                <a:effectLst/>
                <a:latin typeface="+mn-lt"/>
                <a:ea typeface="+mn-ea"/>
                <a:cs typeface="+mn-cs"/>
              </a:rPr>
              <a:t>(()-&gt;{</a:t>
            </a:r>
            <a:r>
              <a:rPr lang="en-US" altLang="zh-CN" sz="1200" b="0" i="0" kern="1200" dirty="0">
                <a:solidFill>
                  <a:schemeClr val="tx1"/>
                </a:solidFill>
                <a:effectLst/>
                <a:latin typeface="+mn-lt"/>
                <a:ea typeface="+mn-ea"/>
                <a:cs typeface="+mn-cs"/>
              </a:rPr>
              <a:t> log</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info</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 callable!!!!"</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return</a:t>
            </a:r>
            <a:r>
              <a:rPr lang="en-US" altLang="zh-CN" sz="1200" b="0" i="0" kern="1200" dirty="0">
                <a:solidFill>
                  <a:schemeClr val="tx1"/>
                </a:solidFill>
                <a:effectLst/>
                <a:latin typeface="+mn-lt"/>
                <a:ea typeface="+mn-ea"/>
                <a:cs typeface="+mn-cs"/>
              </a:rPr>
              <a:t> "callable"</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executorService</a:t>
            </a:r>
            <a:r>
              <a:rPr lang="en-US" altLang="zh-CN" sz="1200" b="1" i="0" kern="1200" dirty="0" err="1">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shutdown</a:t>
            </a:r>
            <a:r>
              <a:rPr lang="en-US" altLang="zh-CN" sz="1200" b="1"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虽然我们都返回了</a:t>
            </a:r>
            <a:r>
              <a:rPr lang="en-US" altLang="zh-CN" sz="1200" b="0" i="0" kern="1200" dirty="0">
                <a:solidFill>
                  <a:schemeClr val="tx1"/>
                </a:solidFill>
                <a:effectLst/>
                <a:latin typeface="+mn-lt"/>
                <a:ea typeface="+mn-ea"/>
                <a:cs typeface="+mn-cs"/>
              </a:rPr>
              <a:t>Future</a:t>
            </a:r>
            <a:r>
              <a:rPr lang="zh-CN" altLang="en-US" sz="1200" b="0" i="0" kern="1200" dirty="0">
                <a:solidFill>
                  <a:schemeClr val="tx1"/>
                </a:solidFill>
                <a:effectLst/>
                <a:latin typeface="+mn-lt"/>
                <a:ea typeface="+mn-ea"/>
                <a:cs typeface="+mn-cs"/>
              </a:rPr>
              <a:t>，但是</a:t>
            </a:r>
            <a:r>
              <a:rPr lang="en-US" altLang="zh-CN" sz="1200" b="0" i="0" kern="1200" dirty="0">
                <a:solidFill>
                  <a:schemeClr val="tx1"/>
                </a:solidFill>
                <a:effectLst/>
                <a:latin typeface="+mn-lt"/>
                <a:ea typeface="+mn-ea"/>
                <a:cs typeface="+mn-cs"/>
              </a:rPr>
              <a:t>runnable</a:t>
            </a:r>
            <a:r>
              <a:rPr lang="zh-CN" altLang="en-US" sz="1200" b="0" i="0" kern="1200" dirty="0">
                <a:solidFill>
                  <a:schemeClr val="tx1"/>
                </a:solidFill>
                <a:effectLst/>
                <a:latin typeface="+mn-lt"/>
                <a:ea typeface="+mn-ea"/>
                <a:cs typeface="+mn-cs"/>
              </a:rPr>
              <a:t>的情况下</a:t>
            </a:r>
            <a:r>
              <a:rPr lang="en-US" altLang="zh-CN" sz="1200" b="0" i="0" kern="1200" dirty="0">
                <a:solidFill>
                  <a:schemeClr val="tx1"/>
                </a:solidFill>
                <a:effectLst/>
                <a:latin typeface="+mn-lt"/>
                <a:ea typeface="+mn-ea"/>
                <a:cs typeface="+mn-cs"/>
              </a:rPr>
              <a:t>Future</a:t>
            </a:r>
            <a:r>
              <a:rPr lang="zh-CN" altLang="en-US" sz="1200" b="0" i="0" kern="1200" dirty="0">
                <a:solidFill>
                  <a:schemeClr val="tx1"/>
                </a:solidFill>
                <a:effectLst/>
                <a:latin typeface="+mn-lt"/>
                <a:ea typeface="+mn-ea"/>
                <a:cs typeface="+mn-cs"/>
              </a:rPr>
              <a:t>将不包含任何值。</a:t>
            </a:r>
          </a:p>
          <a:p>
            <a:endParaRPr lang="zh-CN" altLang="en-US" sz="1200" b="0" i="0" kern="1200" dirty="0">
              <a:solidFill>
                <a:schemeClr val="tx1"/>
              </a:solidFill>
              <a:effectLst/>
              <a:latin typeface="+mn-lt"/>
              <a:ea typeface="+mn-ea"/>
              <a:cs typeface="+mn-cs"/>
            </a:endParaRPr>
          </a:p>
          <a:p>
            <a:pPr eaLnBrk="1" hangingPunct="1">
              <a:spcBef>
                <a:spcPct val="0"/>
              </a:spcBef>
            </a:pPr>
            <a:endParaRPr lang="zh-CN" altLang="zh-CN" dirty="0"/>
          </a:p>
        </p:txBody>
      </p:sp>
      <p:sp>
        <p:nvSpPr>
          <p:cNvPr id="205828" name="Slide Number Placeholder 3"/>
          <p:cNvSpPr>
            <a:spLocks noGrp="1"/>
          </p:cNvSpPr>
          <p:nvPr>
            <p:ph type="sldNum" sz="quarter" idx="5"/>
          </p:nvPr>
        </p:nvSpPr>
        <p:spPr bwMode="auto">
          <a:noFill/>
          <a:ln>
            <a:miter lim="800000"/>
            <a:headEnd/>
            <a:tailEnd/>
          </a:ln>
        </p:spPr>
        <p:txBody>
          <a:bodyPr/>
          <a:lstStyle/>
          <a:p>
            <a:fld id="{3AD653B4-C5ED-4164-9581-631678FC699D}" type="slidenum">
              <a:rPr lang="en-US" altLang="zh-CN" smtClean="0">
                <a:cs typeface="Arial" pitchFamily="34" charset="0"/>
              </a:rPr>
              <a:pPr/>
              <a:t>105</a:t>
            </a:fld>
            <a:endParaRPr lang="en-US" altLang="zh-CN">
              <a:cs typeface="Arial"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p:spPr>
      </p:sp>
      <p:sp>
        <p:nvSpPr>
          <p:cNvPr id="206851" name="Notes Placeholder 2"/>
          <p:cNvSpPr>
            <a:spLocks noGrp="1"/>
          </p:cNvSpPr>
          <p:nvPr>
            <p:ph type="body" idx="1"/>
          </p:nvPr>
        </p:nvSpPr>
        <p:spPr bwMode="auto">
          <a:noFill/>
        </p:spPr>
        <p:txBody>
          <a:bodyPr wrap="square" numCol="1" anchor="t" anchorCtr="0" compatLnSpc="1">
            <a:prstTxWarp prst="textNoShape">
              <a:avLst/>
            </a:prstTxWarp>
          </a:bodyPr>
          <a:lstStyle/>
          <a:p>
            <a:r>
              <a:rPr lang="zh-CN" altLang="en-US" sz="1200" b="0" i="0" kern="1200" dirty="0">
                <a:solidFill>
                  <a:schemeClr val="tx1"/>
                </a:solidFill>
                <a:effectLst/>
                <a:latin typeface="+mn-lt"/>
                <a:ea typeface="+mn-ea"/>
                <a:cs typeface="+mn-cs"/>
              </a:rPr>
              <a:t>它的思想就是将一个大任务分割成若干小任务，最终汇总每个小任务的结果得到这个大任务的结果。</a:t>
            </a:r>
          </a:p>
          <a:p>
            <a:r>
              <a:rPr lang="zh-CN" altLang="en-US" sz="1200" b="0" i="0" kern="1200" dirty="0">
                <a:solidFill>
                  <a:schemeClr val="tx1"/>
                </a:solidFill>
                <a:effectLst/>
                <a:latin typeface="+mn-lt"/>
                <a:ea typeface="+mn-ea"/>
                <a:cs typeface="+mn-cs"/>
              </a:rPr>
              <a:t>这种思想和</a:t>
            </a:r>
            <a:r>
              <a:rPr lang="en-US" altLang="zh-CN" sz="1200" b="0" i="0" kern="1200" dirty="0" err="1">
                <a:solidFill>
                  <a:schemeClr val="tx1"/>
                </a:solidFill>
                <a:effectLst/>
                <a:latin typeface="+mn-lt"/>
                <a:ea typeface="+mn-ea"/>
                <a:cs typeface="+mn-cs"/>
              </a:rPr>
              <a:t>MapReduce</a:t>
            </a:r>
            <a:r>
              <a:rPr lang="zh-CN" altLang="en-US" sz="1200" b="0" i="0" kern="1200" dirty="0">
                <a:solidFill>
                  <a:schemeClr val="tx1"/>
                </a:solidFill>
                <a:effectLst/>
                <a:latin typeface="+mn-lt"/>
                <a:ea typeface="+mn-ea"/>
                <a:cs typeface="+mn-cs"/>
              </a:rPr>
              <a:t>很像（</a:t>
            </a:r>
            <a:r>
              <a:rPr lang="en-US" altLang="zh-CN" sz="1200" b="0" i="0" kern="1200" dirty="0">
                <a:solidFill>
                  <a:schemeClr val="tx1"/>
                </a:solidFill>
                <a:effectLst/>
                <a:latin typeface="+mn-lt"/>
                <a:ea typeface="+mn-ea"/>
                <a:cs typeface="+mn-cs"/>
              </a:rPr>
              <a:t>input --&gt; split --&gt; map --&gt; reduce --&gt; output</a:t>
            </a:r>
            <a:r>
              <a:rPr lang="zh-CN" altLang="en-US" sz="1200" b="0" i="0" kern="1200" dirty="0">
                <a:solidFill>
                  <a:schemeClr val="tx1"/>
                </a:solidFill>
                <a:effectLst/>
                <a:latin typeface="+mn-lt"/>
                <a:ea typeface="+mn-ea"/>
                <a:cs typeface="+mn-cs"/>
              </a:rPr>
              <a:t>）</a:t>
            </a:r>
          </a:p>
          <a:p>
            <a:pPr eaLnBrk="1" hangingPunct="1">
              <a:spcBef>
                <a:spcPct val="0"/>
              </a:spcBef>
            </a:pPr>
            <a:endParaRPr lang="zh-CN" altLang="zh-CN" dirty="0"/>
          </a:p>
        </p:txBody>
      </p:sp>
      <p:sp>
        <p:nvSpPr>
          <p:cNvPr id="206852" name="Slide Number Placeholder 3"/>
          <p:cNvSpPr>
            <a:spLocks noGrp="1"/>
          </p:cNvSpPr>
          <p:nvPr>
            <p:ph type="sldNum" sz="quarter" idx="5"/>
          </p:nvPr>
        </p:nvSpPr>
        <p:spPr bwMode="auto">
          <a:noFill/>
          <a:ln>
            <a:miter lim="800000"/>
            <a:headEnd/>
            <a:tailEnd/>
          </a:ln>
        </p:spPr>
        <p:txBody>
          <a:bodyPr/>
          <a:lstStyle/>
          <a:p>
            <a:fld id="{26C1F596-B7CB-4714-9ABD-0BBB35DE4028}" type="slidenum">
              <a:rPr lang="en-US" altLang="zh-CN" smtClean="0">
                <a:cs typeface="Arial" pitchFamily="34" charset="0"/>
              </a:rPr>
              <a:pPr/>
              <a:t>106</a:t>
            </a:fld>
            <a:endParaRPr lang="en-US" altLang="zh-CN">
              <a:cs typeface="Arial"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107</a:t>
            </a:fld>
            <a:endParaRPr lang="en-US" altLang="zh-CN"/>
          </a:p>
        </p:txBody>
      </p:sp>
    </p:spTree>
    <p:extLst>
      <p:ext uri="{BB962C8B-B14F-4D97-AF65-F5344CB8AC3E}">
        <p14:creationId xmlns:p14="http://schemas.microsoft.com/office/powerpoint/2010/main" val="19778325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108</a:t>
            </a:fld>
            <a:endParaRPr lang="en-US" altLang="zh-CN"/>
          </a:p>
        </p:txBody>
      </p:sp>
    </p:spTree>
    <p:extLst>
      <p:ext uri="{BB962C8B-B14F-4D97-AF65-F5344CB8AC3E}">
        <p14:creationId xmlns:p14="http://schemas.microsoft.com/office/powerpoint/2010/main" val="2185422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109</a:t>
            </a:fld>
            <a:endParaRPr lang="en-US" altLang="zh-CN"/>
          </a:p>
        </p:txBody>
      </p:sp>
    </p:spTree>
    <p:extLst>
      <p:ext uri="{BB962C8B-B14F-4D97-AF65-F5344CB8AC3E}">
        <p14:creationId xmlns:p14="http://schemas.microsoft.com/office/powerpoint/2010/main" val="3090035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11</a:t>
            </a:fld>
            <a:endParaRPr lang="en-US" altLang="zh-CN"/>
          </a:p>
        </p:txBody>
      </p:sp>
    </p:spTree>
    <p:extLst>
      <p:ext uri="{BB962C8B-B14F-4D97-AF65-F5344CB8AC3E}">
        <p14:creationId xmlns:p14="http://schemas.microsoft.com/office/powerpoint/2010/main" val="1774040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12</a:t>
            </a:fld>
            <a:endParaRPr lang="en-US" altLang="zh-CN"/>
          </a:p>
        </p:txBody>
      </p:sp>
    </p:spTree>
    <p:extLst>
      <p:ext uri="{BB962C8B-B14F-4D97-AF65-F5344CB8AC3E}">
        <p14:creationId xmlns:p14="http://schemas.microsoft.com/office/powerpoint/2010/main" val="3914317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13</a:t>
            </a:fld>
            <a:endParaRPr lang="en-US" altLang="zh-CN"/>
          </a:p>
        </p:txBody>
      </p:sp>
    </p:spTree>
    <p:extLst>
      <p:ext uri="{BB962C8B-B14F-4D97-AF65-F5344CB8AC3E}">
        <p14:creationId xmlns:p14="http://schemas.microsoft.com/office/powerpoint/2010/main" val="2034893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14</a:t>
            </a:fld>
            <a:endParaRPr lang="en-US" altLang="zh-CN"/>
          </a:p>
        </p:txBody>
      </p:sp>
    </p:spTree>
    <p:extLst>
      <p:ext uri="{BB962C8B-B14F-4D97-AF65-F5344CB8AC3E}">
        <p14:creationId xmlns:p14="http://schemas.microsoft.com/office/powerpoint/2010/main" val="2653946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15</a:t>
            </a:fld>
            <a:endParaRPr lang="en-US" altLang="zh-CN"/>
          </a:p>
        </p:txBody>
      </p:sp>
    </p:spTree>
    <p:extLst>
      <p:ext uri="{BB962C8B-B14F-4D97-AF65-F5344CB8AC3E}">
        <p14:creationId xmlns:p14="http://schemas.microsoft.com/office/powerpoint/2010/main" val="716332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16</a:t>
            </a:fld>
            <a:endParaRPr lang="en-US" altLang="zh-CN"/>
          </a:p>
        </p:txBody>
      </p:sp>
    </p:spTree>
    <p:extLst>
      <p:ext uri="{BB962C8B-B14F-4D97-AF65-F5344CB8AC3E}">
        <p14:creationId xmlns:p14="http://schemas.microsoft.com/office/powerpoint/2010/main" val="2790177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17</a:t>
            </a:fld>
            <a:endParaRPr lang="en-US" altLang="zh-CN"/>
          </a:p>
        </p:txBody>
      </p:sp>
    </p:spTree>
    <p:extLst>
      <p:ext uri="{BB962C8B-B14F-4D97-AF65-F5344CB8AC3E}">
        <p14:creationId xmlns:p14="http://schemas.microsoft.com/office/powerpoint/2010/main" val="3097759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18</a:t>
            </a:fld>
            <a:endParaRPr lang="en-US" altLang="zh-CN"/>
          </a:p>
        </p:txBody>
      </p:sp>
    </p:spTree>
    <p:extLst>
      <p:ext uri="{BB962C8B-B14F-4D97-AF65-F5344CB8AC3E}">
        <p14:creationId xmlns:p14="http://schemas.microsoft.com/office/powerpoint/2010/main" val="3587364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19</a:t>
            </a:fld>
            <a:endParaRPr lang="en-US" altLang="zh-CN"/>
          </a:p>
        </p:txBody>
      </p:sp>
    </p:spTree>
    <p:extLst>
      <p:ext uri="{BB962C8B-B14F-4D97-AF65-F5344CB8AC3E}">
        <p14:creationId xmlns:p14="http://schemas.microsoft.com/office/powerpoint/2010/main" val="1589356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6916" name="Slide Number Placeholder 3"/>
          <p:cNvSpPr>
            <a:spLocks noGrp="1"/>
          </p:cNvSpPr>
          <p:nvPr>
            <p:ph type="sldNum" sz="quarter" idx="5"/>
          </p:nvPr>
        </p:nvSpPr>
        <p:spPr bwMode="auto">
          <a:noFill/>
          <a:ln>
            <a:miter lim="800000"/>
            <a:headEnd/>
            <a:tailEnd/>
          </a:ln>
        </p:spPr>
        <p:txBody>
          <a:bodyPr/>
          <a:lstStyle/>
          <a:p>
            <a:fld id="{24A7B601-9900-4B37-9C7E-6745B8F81341}" type="slidenum">
              <a:rPr lang="en-US" altLang="zh-CN" smtClean="0">
                <a:cs typeface="Arial" pitchFamily="34" charset="0"/>
              </a:rPr>
              <a:pPr/>
              <a:t>2</a:t>
            </a:fld>
            <a:endParaRPr lang="en-US" altLang="zh-CN">
              <a:cs typeface="Arial" pitchFamily="34" charset="0"/>
            </a:endParaRPr>
          </a:p>
        </p:txBody>
      </p:sp>
    </p:spTree>
    <p:extLst>
      <p:ext uri="{BB962C8B-B14F-4D97-AF65-F5344CB8AC3E}">
        <p14:creationId xmlns:p14="http://schemas.microsoft.com/office/powerpoint/2010/main" val="3149070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1012" name="Slide Number Placeholder 3"/>
          <p:cNvSpPr>
            <a:spLocks noGrp="1"/>
          </p:cNvSpPr>
          <p:nvPr>
            <p:ph type="sldNum" sz="quarter" idx="5"/>
          </p:nvPr>
        </p:nvSpPr>
        <p:spPr bwMode="auto">
          <a:noFill/>
          <a:ln>
            <a:miter lim="800000"/>
            <a:headEnd/>
            <a:tailEnd/>
          </a:ln>
        </p:spPr>
        <p:txBody>
          <a:bodyPr/>
          <a:lstStyle/>
          <a:p>
            <a:fld id="{38E999CC-9887-4F01-AE46-F7BE4837210C}" type="slidenum">
              <a:rPr lang="en-US" altLang="zh-CN" smtClean="0">
                <a:cs typeface="Arial" pitchFamily="34" charset="0"/>
              </a:rPr>
              <a:pPr/>
              <a:t>20</a:t>
            </a:fld>
            <a:endParaRPr lang="en-US" altLang="zh-CN">
              <a:cs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21</a:t>
            </a:fld>
            <a:endParaRPr lang="en-US" altLang="zh-CN"/>
          </a:p>
        </p:txBody>
      </p:sp>
    </p:spTree>
    <p:extLst>
      <p:ext uri="{BB962C8B-B14F-4D97-AF65-F5344CB8AC3E}">
        <p14:creationId xmlns:p14="http://schemas.microsoft.com/office/powerpoint/2010/main" val="2231115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2036" name="Slide Number Placeholder 3"/>
          <p:cNvSpPr>
            <a:spLocks noGrp="1"/>
          </p:cNvSpPr>
          <p:nvPr>
            <p:ph type="sldNum" sz="quarter" idx="5"/>
          </p:nvPr>
        </p:nvSpPr>
        <p:spPr bwMode="auto">
          <a:noFill/>
          <a:ln>
            <a:miter lim="800000"/>
            <a:headEnd/>
            <a:tailEnd/>
          </a:ln>
        </p:spPr>
        <p:txBody>
          <a:bodyPr/>
          <a:lstStyle/>
          <a:p>
            <a:fld id="{30CB6AEB-EB20-4EC8-92AB-5864D8ACF795}" type="slidenum">
              <a:rPr lang="en-US" altLang="zh-CN" smtClean="0">
                <a:cs typeface="Arial" pitchFamily="34" charset="0"/>
              </a:rPr>
              <a:pPr/>
              <a:t>22</a:t>
            </a:fld>
            <a:endParaRPr lang="en-US" altLang="zh-CN">
              <a:cs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3060" name="Slide Number Placeholder 3"/>
          <p:cNvSpPr>
            <a:spLocks noGrp="1"/>
          </p:cNvSpPr>
          <p:nvPr>
            <p:ph type="sldNum" sz="quarter" idx="5"/>
          </p:nvPr>
        </p:nvSpPr>
        <p:spPr bwMode="auto">
          <a:noFill/>
          <a:ln>
            <a:miter lim="800000"/>
            <a:headEnd/>
            <a:tailEnd/>
          </a:ln>
        </p:spPr>
        <p:txBody>
          <a:bodyPr/>
          <a:lstStyle/>
          <a:p>
            <a:fld id="{F0C623FC-1917-4833-A7CE-F6ABC0FFCFE9}" type="slidenum">
              <a:rPr lang="en-US" altLang="zh-CN" smtClean="0">
                <a:cs typeface="Arial" pitchFamily="34" charset="0"/>
              </a:rPr>
              <a:pPr/>
              <a:t>23</a:t>
            </a:fld>
            <a:endParaRPr lang="en-US" altLang="zh-CN">
              <a:cs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24</a:t>
            </a:fld>
            <a:endParaRPr lang="en-US" altLang="zh-CN"/>
          </a:p>
        </p:txBody>
      </p:sp>
    </p:spTree>
    <p:extLst>
      <p:ext uri="{BB962C8B-B14F-4D97-AF65-F5344CB8AC3E}">
        <p14:creationId xmlns:p14="http://schemas.microsoft.com/office/powerpoint/2010/main" val="2896553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25</a:t>
            </a:fld>
            <a:endParaRPr lang="en-US" altLang="zh-CN"/>
          </a:p>
        </p:txBody>
      </p:sp>
    </p:spTree>
    <p:extLst>
      <p:ext uri="{BB962C8B-B14F-4D97-AF65-F5344CB8AC3E}">
        <p14:creationId xmlns:p14="http://schemas.microsoft.com/office/powerpoint/2010/main" val="4239279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26</a:t>
            </a:fld>
            <a:endParaRPr lang="en-US" altLang="zh-CN"/>
          </a:p>
        </p:txBody>
      </p:sp>
    </p:spTree>
    <p:extLst>
      <p:ext uri="{BB962C8B-B14F-4D97-AF65-F5344CB8AC3E}">
        <p14:creationId xmlns:p14="http://schemas.microsoft.com/office/powerpoint/2010/main" val="437378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27</a:t>
            </a:fld>
            <a:endParaRPr lang="en-US" altLang="zh-CN"/>
          </a:p>
        </p:txBody>
      </p:sp>
    </p:spTree>
    <p:extLst>
      <p:ext uri="{BB962C8B-B14F-4D97-AF65-F5344CB8AC3E}">
        <p14:creationId xmlns:p14="http://schemas.microsoft.com/office/powerpoint/2010/main" val="3744397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28</a:t>
            </a:fld>
            <a:endParaRPr lang="en-US" altLang="zh-CN"/>
          </a:p>
        </p:txBody>
      </p:sp>
    </p:spTree>
    <p:extLst>
      <p:ext uri="{BB962C8B-B14F-4D97-AF65-F5344CB8AC3E}">
        <p14:creationId xmlns:p14="http://schemas.microsoft.com/office/powerpoint/2010/main" val="3658334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29</a:t>
            </a:fld>
            <a:endParaRPr lang="en-US" altLang="zh-CN"/>
          </a:p>
        </p:txBody>
      </p:sp>
    </p:spTree>
    <p:extLst>
      <p:ext uri="{BB962C8B-B14F-4D97-AF65-F5344CB8AC3E}">
        <p14:creationId xmlns:p14="http://schemas.microsoft.com/office/powerpoint/2010/main" val="2304656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6916" name="Slide Number Placeholder 3"/>
          <p:cNvSpPr>
            <a:spLocks noGrp="1"/>
          </p:cNvSpPr>
          <p:nvPr>
            <p:ph type="sldNum" sz="quarter" idx="5"/>
          </p:nvPr>
        </p:nvSpPr>
        <p:spPr bwMode="auto">
          <a:noFill/>
          <a:ln>
            <a:miter lim="800000"/>
            <a:headEnd/>
            <a:tailEnd/>
          </a:ln>
        </p:spPr>
        <p:txBody>
          <a:bodyPr/>
          <a:lstStyle/>
          <a:p>
            <a:fld id="{24A7B601-9900-4B37-9C7E-6745B8F81341}" type="slidenum">
              <a:rPr lang="en-US" altLang="zh-CN" smtClean="0">
                <a:cs typeface="Arial" pitchFamily="34" charset="0"/>
              </a:rPr>
              <a:pPr/>
              <a:t>3</a:t>
            </a:fld>
            <a:endParaRPr lang="en-US" altLang="zh-CN">
              <a:cs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30</a:t>
            </a:fld>
            <a:endParaRPr lang="en-US" altLang="zh-CN"/>
          </a:p>
        </p:txBody>
      </p:sp>
    </p:spTree>
    <p:extLst>
      <p:ext uri="{BB962C8B-B14F-4D97-AF65-F5344CB8AC3E}">
        <p14:creationId xmlns:p14="http://schemas.microsoft.com/office/powerpoint/2010/main" val="3481364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31</a:t>
            </a:fld>
            <a:endParaRPr lang="en-US" altLang="zh-CN"/>
          </a:p>
        </p:txBody>
      </p:sp>
    </p:spTree>
    <p:extLst>
      <p:ext uri="{BB962C8B-B14F-4D97-AF65-F5344CB8AC3E}">
        <p14:creationId xmlns:p14="http://schemas.microsoft.com/office/powerpoint/2010/main" val="3385276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5108" name="Slide Number Placeholder 3"/>
          <p:cNvSpPr>
            <a:spLocks noGrp="1"/>
          </p:cNvSpPr>
          <p:nvPr>
            <p:ph type="sldNum" sz="quarter" idx="5"/>
          </p:nvPr>
        </p:nvSpPr>
        <p:spPr bwMode="auto">
          <a:noFill/>
          <a:ln>
            <a:miter lim="800000"/>
            <a:headEnd/>
            <a:tailEnd/>
          </a:ln>
        </p:spPr>
        <p:txBody>
          <a:bodyPr/>
          <a:lstStyle/>
          <a:p>
            <a:fld id="{75FAA407-8FA7-4245-8633-AB6AE63C6CC1}" type="slidenum">
              <a:rPr lang="en-US" altLang="zh-CN" smtClean="0">
                <a:cs typeface="Arial" pitchFamily="34" charset="0"/>
              </a:rPr>
              <a:pPr/>
              <a:t>33</a:t>
            </a:fld>
            <a:endParaRPr lang="en-US" altLang="zh-CN">
              <a:cs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63019E3-624C-4055-A401-357E30F0B105}" type="slidenum">
              <a:rPr lang="en-US" altLang="zh-CN" smtClean="0"/>
              <a:pPr>
                <a:defRPr/>
              </a:pPr>
              <a:t>34</a:t>
            </a:fld>
            <a:endParaRPr lang="en-US" altLang="zh-CN"/>
          </a:p>
        </p:txBody>
      </p:sp>
    </p:spTree>
    <p:extLst>
      <p:ext uri="{BB962C8B-B14F-4D97-AF65-F5344CB8AC3E}">
        <p14:creationId xmlns:p14="http://schemas.microsoft.com/office/powerpoint/2010/main" val="4251662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p:spPr>
      </p:sp>
      <p:sp>
        <p:nvSpPr>
          <p:cNvPr id="176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6132" name="Slide Number Placeholder 3"/>
          <p:cNvSpPr>
            <a:spLocks noGrp="1"/>
          </p:cNvSpPr>
          <p:nvPr>
            <p:ph type="sldNum" sz="quarter" idx="5"/>
          </p:nvPr>
        </p:nvSpPr>
        <p:spPr bwMode="auto">
          <a:noFill/>
          <a:ln>
            <a:miter lim="800000"/>
            <a:headEnd/>
            <a:tailEnd/>
          </a:ln>
        </p:spPr>
        <p:txBody>
          <a:bodyPr/>
          <a:lstStyle/>
          <a:p>
            <a:fld id="{BEC6E2AB-F105-46A7-BB5E-EB67A2A3AD77}" type="slidenum">
              <a:rPr lang="en-US" altLang="zh-CN" smtClean="0">
                <a:cs typeface="Arial" pitchFamily="34" charset="0"/>
              </a:rPr>
              <a:pPr/>
              <a:t>35</a:t>
            </a:fld>
            <a:endParaRPr lang="en-US" altLang="zh-CN">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36</a:t>
            </a:fld>
            <a:endParaRPr lang="en-US" altLang="zh-CN"/>
          </a:p>
        </p:txBody>
      </p:sp>
    </p:spTree>
    <p:extLst>
      <p:ext uri="{BB962C8B-B14F-4D97-AF65-F5344CB8AC3E}">
        <p14:creationId xmlns:p14="http://schemas.microsoft.com/office/powerpoint/2010/main" val="3408007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37</a:t>
            </a:fld>
            <a:endParaRPr lang="en-US" altLang="zh-CN"/>
          </a:p>
        </p:txBody>
      </p:sp>
    </p:spTree>
    <p:extLst>
      <p:ext uri="{BB962C8B-B14F-4D97-AF65-F5344CB8AC3E}">
        <p14:creationId xmlns:p14="http://schemas.microsoft.com/office/powerpoint/2010/main" val="1642516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38</a:t>
            </a:fld>
            <a:endParaRPr lang="en-US" altLang="zh-CN"/>
          </a:p>
        </p:txBody>
      </p:sp>
    </p:spTree>
    <p:extLst>
      <p:ext uri="{BB962C8B-B14F-4D97-AF65-F5344CB8AC3E}">
        <p14:creationId xmlns:p14="http://schemas.microsoft.com/office/powerpoint/2010/main" val="3698203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39</a:t>
            </a:fld>
            <a:endParaRPr lang="en-US" altLang="zh-CN"/>
          </a:p>
        </p:txBody>
      </p:sp>
    </p:spTree>
    <p:extLst>
      <p:ext uri="{BB962C8B-B14F-4D97-AF65-F5344CB8AC3E}">
        <p14:creationId xmlns:p14="http://schemas.microsoft.com/office/powerpoint/2010/main" val="2460237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40</a:t>
            </a:fld>
            <a:endParaRPr lang="en-US" altLang="zh-CN"/>
          </a:p>
        </p:txBody>
      </p:sp>
    </p:spTree>
    <p:extLst>
      <p:ext uri="{BB962C8B-B14F-4D97-AF65-F5344CB8AC3E}">
        <p14:creationId xmlns:p14="http://schemas.microsoft.com/office/powerpoint/2010/main" val="101888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6916" name="Slide Number Placeholder 3"/>
          <p:cNvSpPr>
            <a:spLocks noGrp="1"/>
          </p:cNvSpPr>
          <p:nvPr>
            <p:ph type="sldNum" sz="quarter" idx="5"/>
          </p:nvPr>
        </p:nvSpPr>
        <p:spPr bwMode="auto">
          <a:noFill/>
          <a:ln>
            <a:miter lim="800000"/>
            <a:headEnd/>
            <a:tailEnd/>
          </a:ln>
        </p:spPr>
        <p:txBody>
          <a:bodyPr/>
          <a:lstStyle/>
          <a:p>
            <a:fld id="{24A7B601-9900-4B37-9C7E-6745B8F81341}" type="slidenum">
              <a:rPr lang="en-US" altLang="zh-CN" smtClean="0">
                <a:cs typeface="Arial" pitchFamily="34" charset="0"/>
              </a:rPr>
              <a:pPr/>
              <a:t>4</a:t>
            </a:fld>
            <a:endParaRPr lang="en-US" altLang="zh-CN">
              <a:cs typeface="Arial" pitchFamily="34" charset="0"/>
            </a:endParaRPr>
          </a:p>
        </p:txBody>
      </p:sp>
    </p:spTree>
    <p:extLst>
      <p:ext uri="{BB962C8B-B14F-4D97-AF65-F5344CB8AC3E}">
        <p14:creationId xmlns:p14="http://schemas.microsoft.com/office/powerpoint/2010/main" val="3259920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41</a:t>
            </a:fld>
            <a:endParaRPr lang="en-US" altLang="zh-CN"/>
          </a:p>
        </p:txBody>
      </p:sp>
    </p:spTree>
    <p:extLst>
      <p:ext uri="{BB962C8B-B14F-4D97-AF65-F5344CB8AC3E}">
        <p14:creationId xmlns:p14="http://schemas.microsoft.com/office/powerpoint/2010/main" val="4188691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42</a:t>
            </a:fld>
            <a:endParaRPr lang="en-US" altLang="zh-CN"/>
          </a:p>
        </p:txBody>
      </p:sp>
    </p:spTree>
    <p:extLst>
      <p:ext uri="{BB962C8B-B14F-4D97-AF65-F5344CB8AC3E}">
        <p14:creationId xmlns:p14="http://schemas.microsoft.com/office/powerpoint/2010/main" val="4098832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43</a:t>
            </a:fld>
            <a:endParaRPr lang="en-US" altLang="zh-CN"/>
          </a:p>
        </p:txBody>
      </p:sp>
    </p:spTree>
    <p:extLst>
      <p:ext uri="{BB962C8B-B14F-4D97-AF65-F5344CB8AC3E}">
        <p14:creationId xmlns:p14="http://schemas.microsoft.com/office/powerpoint/2010/main" val="608401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7156" name="Slide Number Placeholder 3"/>
          <p:cNvSpPr>
            <a:spLocks noGrp="1"/>
          </p:cNvSpPr>
          <p:nvPr>
            <p:ph type="sldNum" sz="quarter" idx="5"/>
          </p:nvPr>
        </p:nvSpPr>
        <p:spPr bwMode="auto">
          <a:noFill/>
          <a:ln>
            <a:miter lim="800000"/>
            <a:headEnd/>
            <a:tailEnd/>
          </a:ln>
        </p:spPr>
        <p:txBody>
          <a:bodyPr/>
          <a:lstStyle/>
          <a:p>
            <a:fld id="{9EA53DE3-F7A1-4071-A548-25CD593BF4CF}" type="slidenum">
              <a:rPr lang="en-US" altLang="zh-CN" smtClean="0">
                <a:cs typeface="Arial" pitchFamily="34" charset="0"/>
              </a:rPr>
              <a:pPr/>
              <a:t>44</a:t>
            </a:fld>
            <a:endParaRPr lang="en-US" altLang="zh-CN">
              <a:cs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p:spPr>
      </p:sp>
      <p:sp>
        <p:nvSpPr>
          <p:cNvPr id="178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8180" name="Slide Number Placeholder 3"/>
          <p:cNvSpPr>
            <a:spLocks noGrp="1"/>
          </p:cNvSpPr>
          <p:nvPr>
            <p:ph type="sldNum" sz="quarter" idx="5"/>
          </p:nvPr>
        </p:nvSpPr>
        <p:spPr bwMode="auto">
          <a:noFill/>
          <a:ln>
            <a:miter lim="800000"/>
            <a:headEnd/>
            <a:tailEnd/>
          </a:ln>
        </p:spPr>
        <p:txBody>
          <a:bodyPr/>
          <a:lstStyle/>
          <a:p>
            <a:fld id="{12C76C0F-84BE-42E5-8D5F-BB32CBF5541D}" type="slidenum">
              <a:rPr lang="en-US" altLang="zh-CN" smtClean="0">
                <a:cs typeface="Arial" pitchFamily="34" charset="0"/>
              </a:rPr>
              <a:pPr/>
              <a:t>45</a:t>
            </a:fld>
            <a:endParaRPr lang="en-US" altLang="zh-CN">
              <a:cs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46</a:t>
            </a:fld>
            <a:endParaRPr lang="en-US" altLang="zh-CN"/>
          </a:p>
        </p:txBody>
      </p:sp>
    </p:spTree>
    <p:extLst>
      <p:ext uri="{BB962C8B-B14F-4D97-AF65-F5344CB8AC3E}">
        <p14:creationId xmlns:p14="http://schemas.microsoft.com/office/powerpoint/2010/main" val="2805499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48</a:t>
            </a:fld>
            <a:endParaRPr lang="en-US" altLang="zh-CN"/>
          </a:p>
        </p:txBody>
      </p:sp>
    </p:spTree>
    <p:extLst>
      <p:ext uri="{BB962C8B-B14F-4D97-AF65-F5344CB8AC3E}">
        <p14:creationId xmlns:p14="http://schemas.microsoft.com/office/powerpoint/2010/main" val="1985713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79204" name="Slide Number Placeholder 3"/>
          <p:cNvSpPr>
            <a:spLocks noGrp="1"/>
          </p:cNvSpPr>
          <p:nvPr>
            <p:ph type="sldNum" sz="quarter" idx="5"/>
          </p:nvPr>
        </p:nvSpPr>
        <p:spPr bwMode="auto">
          <a:noFill/>
          <a:ln>
            <a:miter lim="800000"/>
            <a:headEnd/>
            <a:tailEnd/>
          </a:ln>
        </p:spPr>
        <p:txBody>
          <a:bodyPr/>
          <a:lstStyle/>
          <a:p>
            <a:fld id="{1F5CCE99-91B7-4001-8D7C-27073A7E11CE}" type="slidenum">
              <a:rPr lang="en-US" altLang="zh-CN" smtClean="0">
                <a:cs typeface="Arial" pitchFamily="34" charset="0"/>
              </a:rPr>
              <a:pPr/>
              <a:t>49</a:t>
            </a:fld>
            <a:endParaRPr lang="en-US" altLang="zh-CN">
              <a:cs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80228" name="Slide Number Placeholder 3"/>
          <p:cNvSpPr>
            <a:spLocks noGrp="1"/>
          </p:cNvSpPr>
          <p:nvPr>
            <p:ph type="sldNum" sz="quarter" idx="5"/>
          </p:nvPr>
        </p:nvSpPr>
        <p:spPr bwMode="auto">
          <a:noFill/>
          <a:ln>
            <a:miter lim="800000"/>
            <a:headEnd/>
            <a:tailEnd/>
          </a:ln>
        </p:spPr>
        <p:txBody>
          <a:bodyPr/>
          <a:lstStyle/>
          <a:p>
            <a:fld id="{3A30ECCF-7717-4FBD-BAAA-D9382B6EE460}" type="slidenum">
              <a:rPr lang="en-US" altLang="zh-CN" smtClean="0">
                <a:cs typeface="Arial" pitchFamily="34" charset="0"/>
              </a:rPr>
              <a:pPr/>
              <a:t>50</a:t>
            </a:fld>
            <a:endParaRPr lang="en-US" altLang="zh-CN">
              <a:cs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51</a:t>
            </a:fld>
            <a:endParaRPr lang="en-US" altLang="zh-CN"/>
          </a:p>
        </p:txBody>
      </p:sp>
    </p:spTree>
    <p:extLst>
      <p:ext uri="{BB962C8B-B14F-4D97-AF65-F5344CB8AC3E}">
        <p14:creationId xmlns:p14="http://schemas.microsoft.com/office/powerpoint/2010/main" val="387743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5</a:t>
            </a:fld>
            <a:endParaRPr lang="en-US" altLang="zh-CN"/>
          </a:p>
        </p:txBody>
      </p:sp>
    </p:spTree>
    <p:extLst>
      <p:ext uri="{BB962C8B-B14F-4D97-AF65-F5344CB8AC3E}">
        <p14:creationId xmlns:p14="http://schemas.microsoft.com/office/powerpoint/2010/main" val="25308045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52</a:t>
            </a:fld>
            <a:endParaRPr lang="en-US" altLang="zh-CN"/>
          </a:p>
        </p:txBody>
      </p:sp>
    </p:spTree>
    <p:extLst>
      <p:ext uri="{BB962C8B-B14F-4D97-AF65-F5344CB8AC3E}">
        <p14:creationId xmlns:p14="http://schemas.microsoft.com/office/powerpoint/2010/main" val="4214857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53</a:t>
            </a:fld>
            <a:endParaRPr lang="en-US" altLang="zh-CN"/>
          </a:p>
        </p:txBody>
      </p:sp>
    </p:spTree>
    <p:extLst>
      <p:ext uri="{BB962C8B-B14F-4D97-AF65-F5344CB8AC3E}">
        <p14:creationId xmlns:p14="http://schemas.microsoft.com/office/powerpoint/2010/main" val="26729775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54</a:t>
            </a:fld>
            <a:endParaRPr lang="en-US" altLang="zh-CN"/>
          </a:p>
        </p:txBody>
      </p:sp>
    </p:spTree>
    <p:extLst>
      <p:ext uri="{BB962C8B-B14F-4D97-AF65-F5344CB8AC3E}">
        <p14:creationId xmlns:p14="http://schemas.microsoft.com/office/powerpoint/2010/main" val="36910064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55</a:t>
            </a:fld>
            <a:endParaRPr lang="en-US" altLang="zh-CN"/>
          </a:p>
        </p:txBody>
      </p:sp>
    </p:spTree>
    <p:extLst>
      <p:ext uri="{BB962C8B-B14F-4D97-AF65-F5344CB8AC3E}">
        <p14:creationId xmlns:p14="http://schemas.microsoft.com/office/powerpoint/2010/main" val="4518158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56</a:t>
            </a:fld>
            <a:endParaRPr lang="en-US" altLang="zh-CN"/>
          </a:p>
        </p:txBody>
      </p:sp>
    </p:spTree>
    <p:extLst>
      <p:ext uri="{BB962C8B-B14F-4D97-AF65-F5344CB8AC3E}">
        <p14:creationId xmlns:p14="http://schemas.microsoft.com/office/powerpoint/2010/main" val="3697274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57</a:t>
            </a:fld>
            <a:endParaRPr lang="en-US" altLang="zh-CN"/>
          </a:p>
        </p:txBody>
      </p:sp>
    </p:spTree>
    <p:extLst>
      <p:ext uri="{BB962C8B-B14F-4D97-AF65-F5344CB8AC3E}">
        <p14:creationId xmlns:p14="http://schemas.microsoft.com/office/powerpoint/2010/main" val="2560390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58</a:t>
            </a:fld>
            <a:endParaRPr lang="en-US" altLang="zh-CN"/>
          </a:p>
        </p:txBody>
      </p:sp>
    </p:spTree>
    <p:extLst>
      <p:ext uri="{BB962C8B-B14F-4D97-AF65-F5344CB8AC3E}">
        <p14:creationId xmlns:p14="http://schemas.microsoft.com/office/powerpoint/2010/main" val="4914529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59</a:t>
            </a:fld>
            <a:endParaRPr lang="en-US" altLang="zh-CN"/>
          </a:p>
        </p:txBody>
      </p:sp>
    </p:spTree>
    <p:extLst>
      <p:ext uri="{BB962C8B-B14F-4D97-AF65-F5344CB8AC3E}">
        <p14:creationId xmlns:p14="http://schemas.microsoft.com/office/powerpoint/2010/main" val="41798267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60</a:t>
            </a:fld>
            <a:endParaRPr lang="en-US" altLang="zh-CN"/>
          </a:p>
        </p:txBody>
      </p:sp>
    </p:spTree>
    <p:extLst>
      <p:ext uri="{BB962C8B-B14F-4D97-AF65-F5344CB8AC3E}">
        <p14:creationId xmlns:p14="http://schemas.microsoft.com/office/powerpoint/2010/main" val="2554040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61</a:t>
            </a:fld>
            <a:endParaRPr lang="en-US" altLang="zh-CN"/>
          </a:p>
        </p:txBody>
      </p:sp>
    </p:spTree>
    <p:extLst>
      <p:ext uri="{BB962C8B-B14F-4D97-AF65-F5344CB8AC3E}">
        <p14:creationId xmlns:p14="http://schemas.microsoft.com/office/powerpoint/2010/main" val="4557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7940" name="Slide Number Placeholder 3"/>
          <p:cNvSpPr>
            <a:spLocks noGrp="1"/>
          </p:cNvSpPr>
          <p:nvPr>
            <p:ph type="sldNum" sz="quarter" idx="5"/>
          </p:nvPr>
        </p:nvSpPr>
        <p:spPr bwMode="auto">
          <a:noFill/>
          <a:ln>
            <a:miter lim="800000"/>
            <a:headEnd/>
            <a:tailEnd/>
          </a:ln>
        </p:spPr>
        <p:txBody>
          <a:bodyPr/>
          <a:lstStyle/>
          <a:p>
            <a:fld id="{3231EFBC-3A78-4816-9C57-804575656C50}" type="slidenum">
              <a:rPr lang="en-US" altLang="zh-CN" smtClean="0">
                <a:cs typeface="Arial" pitchFamily="34" charset="0"/>
              </a:rPr>
              <a:pPr/>
              <a:t>6</a:t>
            </a:fld>
            <a:endParaRPr lang="en-US" altLang="zh-CN">
              <a:cs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81252" name="Slide Number Placeholder 3"/>
          <p:cNvSpPr>
            <a:spLocks noGrp="1"/>
          </p:cNvSpPr>
          <p:nvPr>
            <p:ph type="sldNum" sz="quarter" idx="5"/>
          </p:nvPr>
        </p:nvSpPr>
        <p:spPr bwMode="auto">
          <a:noFill/>
          <a:ln>
            <a:miter lim="800000"/>
            <a:headEnd/>
            <a:tailEnd/>
          </a:ln>
        </p:spPr>
        <p:txBody>
          <a:bodyPr/>
          <a:lstStyle/>
          <a:p>
            <a:fld id="{AD6022BD-A095-458B-A1D5-C93BC492718E}" type="slidenum">
              <a:rPr lang="en-US" altLang="zh-CN" smtClean="0">
                <a:cs typeface="Arial" pitchFamily="34" charset="0"/>
              </a:rPr>
              <a:pPr/>
              <a:t>62</a:t>
            </a:fld>
            <a:endParaRPr lang="en-US" altLang="zh-CN">
              <a:cs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63</a:t>
            </a:fld>
            <a:endParaRPr lang="en-US" altLang="zh-CN"/>
          </a:p>
        </p:txBody>
      </p:sp>
    </p:spTree>
    <p:extLst>
      <p:ext uri="{BB962C8B-B14F-4D97-AF65-F5344CB8AC3E}">
        <p14:creationId xmlns:p14="http://schemas.microsoft.com/office/powerpoint/2010/main" val="35433539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64</a:t>
            </a:fld>
            <a:endParaRPr lang="en-US" altLang="zh-CN"/>
          </a:p>
        </p:txBody>
      </p:sp>
    </p:spTree>
    <p:extLst>
      <p:ext uri="{BB962C8B-B14F-4D97-AF65-F5344CB8AC3E}">
        <p14:creationId xmlns:p14="http://schemas.microsoft.com/office/powerpoint/2010/main" val="6216001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65</a:t>
            </a:fld>
            <a:endParaRPr lang="en-US" altLang="zh-CN"/>
          </a:p>
        </p:txBody>
      </p:sp>
    </p:spTree>
    <p:extLst>
      <p:ext uri="{BB962C8B-B14F-4D97-AF65-F5344CB8AC3E}">
        <p14:creationId xmlns:p14="http://schemas.microsoft.com/office/powerpoint/2010/main" val="11402302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66</a:t>
            </a:fld>
            <a:endParaRPr lang="en-US" altLang="zh-CN"/>
          </a:p>
        </p:txBody>
      </p:sp>
    </p:spTree>
    <p:extLst>
      <p:ext uri="{BB962C8B-B14F-4D97-AF65-F5344CB8AC3E}">
        <p14:creationId xmlns:p14="http://schemas.microsoft.com/office/powerpoint/2010/main" val="25099063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67</a:t>
            </a:fld>
            <a:endParaRPr lang="en-US" altLang="zh-CN"/>
          </a:p>
        </p:txBody>
      </p:sp>
    </p:spTree>
    <p:extLst>
      <p:ext uri="{BB962C8B-B14F-4D97-AF65-F5344CB8AC3E}">
        <p14:creationId xmlns:p14="http://schemas.microsoft.com/office/powerpoint/2010/main" val="2057998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68</a:t>
            </a:fld>
            <a:endParaRPr lang="en-US" altLang="zh-CN"/>
          </a:p>
        </p:txBody>
      </p:sp>
    </p:spTree>
    <p:extLst>
      <p:ext uri="{BB962C8B-B14F-4D97-AF65-F5344CB8AC3E}">
        <p14:creationId xmlns:p14="http://schemas.microsoft.com/office/powerpoint/2010/main" val="4160193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69</a:t>
            </a:fld>
            <a:endParaRPr lang="en-US" altLang="zh-CN"/>
          </a:p>
        </p:txBody>
      </p:sp>
    </p:spTree>
    <p:extLst>
      <p:ext uri="{BB962C8B-B14F-4D97-AF65-F5344CB8AC3E}">
        <p14:creationId xmlns:p14="http://schemas.microsoft.com/office/powerpoint/2010/main" val="34943904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70</a:t>
            </a:fld>
            <a:endParaRPr lang="en-US" altLang="zh-CN"/>
          </a:p>
        </p:txBody>
      </p:sp>
    </p:spTree>
    <p:extLst>
      <p:ext uri="{BB962C8B-B14F-4D97-AF65-F5344CB8AC3E}">
        <p14:creationId xmlns:p14="http://schemas.microsoft.com/office/powerpoint/2010/main" val="12806491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71</a:t>
            </a:fld>
            <a:endParaRPr lang="en-US" altLang="zh-CN"/>
          </a:p>
        </p:txBody>
      </p:sp>
    </p:spTree>
    <p:extLst>
      <p:ext uri="{BB962C8B-B14F-4D97-AF65-F5344CB8AC3E}">
        <p14:creationId xmlns:p14="http://schemas.microsoft.com/office/powerpoint/2010/main" val="847791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68964" name="Slide Number Placeholder 3"/>
          <p:cNvSpPr>
            <a:spLocks noGrp="1"/>
          </p:cNvSpPr>
          <p:nvPr>
            <p:ph type="sldNum" sz="quarter" idx="5"/>
          </p:nvPr>
        </p:nvSpPr>
        <p:spPr bwMode="auto">
          <a:noFill/>
          <a:ln>
            <a:miter lim="800000"/>
            <a:headEnd/>
            <a:tailEnd/>
          </a:ln>
        </p:spPr>
        <p:txBody>
          <a:bodyPr/>
          <a:lstStyle/>
          <a:p>
            <a:fld id="{A9111437-C8CD-45E6-9301-E65691FC2057}" type="slidenum">
              <a:rPr lang="en-US" altLang="zh-CN" smtClean="0">
                <a:cs typeface="Arial" pitchFamily="34" charset="0"/>
              </a:rPr>
              <a:pPr/>
              <a:t>7</a:t>
            </a:fld>
            <a:endParaRPr lang="en-US" altLang="zh-CN">
              <a:cs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72</a:t>
            </a:fld>
            <a:endParaRPr lang="en-US" altLang="zh-CN"/>
          </a:p>
        </p:txBody>
      </p:sp>
    </p:spTree>
    <p:extLst>
      <p:ext uri="{BB962C8B-B14F-4D97-AF65-F5344CB8AC3E}">
        <p14:creationId xmlns:p14="http://schemas.microsoft.com/office/powerpoint/2010/main" val="35722873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73</a:t>
            </a:fld>
            <a:endParaRPr lang="en-US" altLang="zh-CN"/>
          </a:p>
        </p:txBody>
      </p:sp>
    </p:spTree>
    <p:extLst>
      <p:ext uri="{BB962C8B-B14F-4D97-AF65-F5344CB8AC3E}">
        <p14:creationId xmlns:p14="http://schemas.microsoft.com/office/powerpoint/2010/main" val="34516365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74</a:t>
            </a:fld>
            <a:endParaRPr lang="en-US" altLang="zh-CN"/>
          </a:p>
        </p:txBody>
      </p:sp>
    </p:spTree>
    <p:extLst>
      <p:ext uri="{BB962C8B-B14F-4D97-AF65-F5344CB8AC3E}">
        <p14:creationId xmlns:p14="http://schemas.microsoft.com/office/powerpoint/2010/main" val="10160811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p:spPr>
      </p:sp>
      <p:sp>
        <p:nvSpPr>
          <p:cNvPr id="182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82276" name="Slide Number Placeholder 3"/>
          <p:cNvSpPr>
            <a:spLocks noGrp="1"/>
          </p:cNvSpPr>
          <p:nvPr>
            <p:ph type="sldNum" sz="quarter" idx="5"/>
          </p:nvPr>
        </p:nvSpPr>
        <p:spPr bwMode="auto">
          <a:noFill/>
          <a:ln>
            <a:miter lim="800000"/>
            <a:headEnd/>
            <a:tailEnd/>
          </a:ln>
        </p:spPr>
        <p:txBody>
          <a:bodyPr/>
          <a:lstStyle/>
          <a:p>
            <a:fld id="{89F3A934-CFA4-4247-A313-FCA94472CFAF}" type="slidenum">
              <a:rPr lang="en-US" altLang="zh-CN" smtClean="0">
                <a:cs typeface="Arial" pitchFamily="34" charset="0"/>
              </a:rPr>
              <a:pPr/>
              <a:t>75</a:t>
            </a:fld>
            <a:endParaRPr lang="en-US" altLang="zh-CN">
              <a:cs typeface="Arial"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p:spPr>
      </p:sp>
      <p:sp>
        <p:nvSpPr>
          <p:cNvPr id="183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83300" name="Slide Number Placeholder 3"/>
          <p:cNvSpPr>
            <a:spLocks noGrp="1"/>
          </p:cNvSpPr>
          <p:nvPr>
            <p:ph type="sldNum" sz="quarter" idx="5"/>
          </p:nvPr>
        </p:nvSpPr>
        <p:spPr bwMode="auto">
          <a:noFill/>
          <a:ln>
            <a:miter lim="800000"/>
            <a:headEnd/>
            <a:tailEnd/>
          </a:ln>
        </p:spPr>
        <p:txBody>
          <a:bodyPr/>
          <a:lstStyle/>
          <a:p>
            <a:fld id="{C3A8AFC1-B7D4-44E7-870C-CAC459FA583F}" type="slidenum">
              <a:rPr lang="en-US" altLang="zh-CN" smtClean="0">
                <a:cs typeface="Arial" pitchFamily="34" charset="0"/>
              </a:rPr>
              <a:pPr/>
              <a:t>76</a:t>
            </a:fld>
            <a:endParaRPr lang="en-US" altLang="zh-CN">
              <a:cs typeface="Arial"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77</a:t>
            </a:fld>
            <a:endParaRPr lang="en-US" altLang="zh-CN"/>
          </a:p>
        </p:txBody>
      </p:sp>
    </p:spTree>
    <p:extLst>
      <p:ext uri="{BB962C8B-B14F-4D97-AF65-F5344CB8AC3E}">
        <p14:creationId xmlns:p14="http://schemas.microsoft.com/office/powerpoint/2010/main" val="19957714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78</a:t>
            </a:fld>
            <a:endParaRPr lang="en-US" altLang="zh-CN"/>
          </a:p>
        </p:txBody>
      </p:sp>
    </p:spTree>
    <p:extLst>
      <p:ext uri="{BB962C8B-B14F-4D97-AF65-F5344CB8AC3E}">
        <p14:creationId xmlns:p14="http://schemas.microsoft.com/office/powerpoint/2010/main" val="25510224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84324" name="Slide Number Placeholder 3"/>
          <p:cNvSpPr>
            <a:spLocks noGrp="1"/>
          </p:cNvSpPr>
          <p:nvPr>
            <p:ph type="sldNum" sz="quarter" idx="5"/>
          </p:nvPr>
        </p:nvSpPr>
        <p:spPr bwMode="auto">
          <a:noFill/>
          <a:ln>
            <a:miter lim="800000"/>
            <a:headEnd/>
            <a:tailEnd/>
          </a:ln>
        </p:spPr>
        <p:txBody>
          <a:bodyPr/>
          <a:lstStyle/>
          <a:p>
            <a:fld id="{C658B216-C29E-49B6-B1A1-C87946EE5BCD}" type="slidenum">
              <a:rPr lang="en-US" altLang="zh-CN" smtClean="0">
                <a:cs typeface="Arial" pitchFamily="34" charset="0"/>
              </a:rPr>
              <a:pPr/>
              <a:t>79</a:t>
            </a:fld>
            <a:endParaRPr lang="en-US" altLang="zh-CN">
              <a:cs typeface="Arial"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p:spPr>
      </p:sp>
      <p:sp>
        <p:nvSpPr>
          <p:cNvPr id="185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85348" name="Slide Number Placeholder 3"/>
          <p:cNvSpPr>
            <a:spLocks noGrp="1"/>
          </p:cNvSpPr>
          <p:nvPr>
            <p:ph type="sldNum" sz="quarter" idx="5"/>
          </p:nvPr>
        </p:nvSpPr>
        <p:spPr bwMode="auto">
          <a:noFill/>
          <a:ln>
            <a:miter lim="800000"/>
            <a:headEnd/>
            <a:tailEnd/>
          </a:ln>
        </p:spPr>
        <p:txBody>
          <a:bodyPr/>
          <a:lstStyle/>
          <a:p>
            <a:fld id="{37D33B26-96F4-4001-91F5-30AFF8FC7689}" type="slidenum">
              <a:rPr lang="en-US" altLang="zh-CN" smtClean="0">
                <a:cs typeface="Arial" pitchFamily="34" charset="0"/>
              </a:rPr>
              <a:pPr/>
              <a:t>80</a:t>
            </a:fld>
            <a:endParaRPr lang="en-US" altLang="zh-CN">
              <a:cs typeface="Arial"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86372" name="Slide Number Placeholder 3"/>
          <p:cNvSpPr>
            <a:spLocks noGrp="1"/>
          </p:cNvSpPr>
          <p:nvPr>
            <p:ph type="sldNum" sz="quarter" idx="5"/>
          </p:nvPr>
        </p:nvSpPr>
        <p:spPr bwMode="auto">
          <a:noFill/>
          <a:ln>
            <a:miter lim="800000"/>
            <a:headEnd/>
            <a:tailEnd/>
          </a:ln>
        </p:spPr>
        <p:txBody>
          <a:bodyPr/>
          <a:lstStyle/>
          <a:p>
            <a:fld id="{492FD0FD-190F-4A3C-B7B2-8D7F136BDC9C}" type="slidenum">
              <a:rPr lang="en-US" altLang="zh-CN" smtClean="0">
                <a:cs typeface="Arial" pitchFamily="34" charset="0"/>
              </a:rPr>
              <a:pPr/>
              <a:t>81</a:t>
            </a:fld>
            <a:endParaRPr lang="en-US" altLang="zh-CN">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8</a:t>
            </a:fld>
            <a:endParaRPr lang="en-US" altLang="zh-CN"/>
          </a:p>
        </p:txBody>
      </p:sp>
    </p:spTree>
    <p:extLst>
      <p:ext uri="{BB962C8B-B14F-4D97-AF65-F5344CB8AC3E}">
        <p14:creationId xmlns:p14="http://schemas.microsoft.com/office/powerpoint/2010/main" val="1257675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87396" name="Slide Number Placeholder 3"/>
          <p:cNvSpPr>
            <a:spLocks noGrp="1"/>
          </p:cNvSpPr>
          <p:nvPr>
            <p:ph type="sldNum" sz="quarter" idx="5"/>
          </p:nvPr>
        </p:nvSpPr>
        <p:spPr bwMode="auto">
          <a:noFill/>
          <a:ln>
            <a:miter lim="800000"/>
            <a:headEnd/>
            <a:tailEnd/>
          </a:ln>
        </p:spPr>
        <p:txBody>
          <a:bodyPr/>
          <a:lstStyle/>
          <a:p>
            <a:fld id="{BEA5BCE3-5F1A-4008-9E39-58E70C42632B}" type="slidenum">
              <a:rPr lang="en-US" altLang="zh-CN" smtClean="0">
                <a:cs typeface="Arial" pitchFamily="34" charset="0"/>
              </a:rPr>
              <a:pPr/>
              <a:t>82</a:t>
            </a:fld>
            <a:endParaRPr lang="en-US" altLang="zh-CN">
              <a:cs typeface="Arial"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88420" name="Slide Number Placeholder 3"/>
          <p:cNvSpPr>
            <a:spLocks noGrp="1"/>
          </p:cNvSpPr>
          <p:nvPr>
            <p:ph type="sldNum" sz="quarter" idx="5"/>
          </p:nvPr>
        </p:nvSpPr>
        <p:spPr bwMode="auto">
          <a:noFill/>
          <a:ln>
            <a:miter lim="800000"/>
            <a:headEnd/>
            <a:tailEnd/>
          </a:ln>
        </p:spPr>
        <p:txBody>
          <a:bodyPr/>
          <a:lstStyle/>
          <a:p>
            <a:fld id="{E414D2D5-7B7E-49A4-943C-66716DDDB9D1}" type="slidenum">
              <a:rPr lang="en-US" altLang="zh-CN" smtClean="0">
                <a:cs typeface="Arial" pitchFamily="34" charset="0"/>
              </a:rPr>
              <a:pPr/>
              <a:t>83</a:t>
            </a:fld>
            <a:endParaRPr lang="en-US" altLang="zh-CN">
              <a:cs typeface="Arial"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zh-CN" sz="1200" b="0" i="0" kern="1200" dirty="0">
                <a:solidFill>
                  <a:schemeClr val="tx1"/>
                </a:solidFill>
                <a:effectLst/>
                <a:latin typeface="+mn-lt"/>
                <a:ea typeface="+mn-ea"/>
                <a:cs typeface="+mn-cs"/>
              </a:rPr>
              <a:t>lock</a:t>
            </a:r>
            <a:r>
              <a:rPr lang="zh-CN" altLang="en-US" sz="1200" b="0" i="0" kern="1200" dirty="0">
                <a:solidFill>
                  <a:schemeClr val="tx1"/>
                </a:solidFill>
                <a:effectLst/>
                <a:latin typeface="+mn-lt"/>
                <a:ea typeface="+mn-ea"/>
                <a:cs typeface="+mn-cs"/>
              </a:rPr>
              <a:t>是可中断锁，而</a:t>
            </a:r>
            <a:r>
              <a:rPr lang="en-US" altLang="zh-CN" sz="1200" b="0" i="0" kern="1200" dirty="0">
                <a:solidFill>
                  <a:schemeClr val="tx1"/>
                </a:solidFill>
                <a:effectLst/>
                <a:latin typeface="+mn-lt"/>
                <a:ea typeface="+mn-ea"/>
                <a:cs typeface="+mn-cs"/>
              </a:rPr>
              <a:t>synchronized </a:t>
            </a:r>
            <a:r>
              <a:rPr lang="zh-CN" altLang="en-US" sz="1200" b="0" i="0" kern="1200" dirty="0">
                <a:solidFill>
                  <a:schemeClr val="tx1"/>
                </a:solidFill>
                <a:effectLst/>
                <a:latin typeface="+mn-lt"/>
                <a:ea typeface="+mn-ea"/>
                <a:cs typeface="+mn-cs"/>
              </a:rPr>
              <a:t>不是可中断锁</a:t>
            </a:r>
          </a:p>
          <a:p>
            <a:r>
              <a:rPr lang="zh-CN" altLang="en-US" sz="1200" b="0" i="0" kern="1200" dirty="0">
                <a:solidFill>
                  <a:schemeClr val="tx1"/>
                </a:solidFill>
                <a:effectLst/>
                <a:latin typeface="+mn-lt"/>
                <a:ea typeface="+mn-ea"/>
                <a:cs typeface="+mn-cs"/>
              </a:rPr>
              <a:t>     线程</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都要获取对象</a:t>
            </a:r>
            <a:r>
              <a:rPr lang="en-US" altLang="zh-CN" sz="1200" b="0" i="0" kern="1200" dirty="0">
                <a:solidFill>
                  <a:schemeClr val="tx1"/>
                </a:solidFill>
                <a:effectLst/>
                <a:latin typeface="+mn-lt"/>
                <a:ea typeface="+mn-ea"/>
                <a:cs typeface="+mn-cs"/>
              </a:rPr>
              <a:t>O</a:t>
            </a:r>
            <a:r>
              <a:rPr lang="zh-CN" altLang="en-US" sz="1200" b="0" i="0" kern="1200" dirty="0">
                <a:solidFill>
                  <a:schemeClr val="tx1"/>
                </a:solidFill>
                <a:effectLst/>
                <a:latin typeface="+mn-lt"/>
                <a:ea typeface="+mn-ea"/>
                <a:cs typeface="+mn-cs"/>
              </a:rPr>
              <a:t>的锁定，假设</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获取了对象</a:t>
            </a:r>
            <a:r>
              <a:rPr lang="en-US" altLang="zh-CN" sz="1200" b="0" i="0" kern="1200" dirty="0">
                <a:solidFill>
                  <a:schemeClr val="tx1"/>
                </a:solidFill>
                <a:effectLst/>
                <a:latin typeface="+mn-lt"/>
                <a:ea typeface="+mn-ea"/>
                <a:cs typeface="+mn-cs"/>
              </a:rPr>
              <a:t>O</a:t>
            </a:r>
            <a:r>
              <a:rPr lang="zh-CN" altLang="en-US" sz="1200" b="0" i="0" kern="1200" dirty="0">
                <a:solidFill>
                  <a:schemeClr val="tx1"/>
                </a:solidFill>
                <a:effectLst/>
                <a:latin typeface="+mn-lt"/>
                <a:ea typeface="+mn-ea"/>
                <a:cs typeface="+mn-cs"/>
              </a:rPr>
              <a:t>锁，</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将等待</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释放对</a:t>
            </a:r>
            <a:r>
              <a:rPr lang="en-US" altLang="zh-CN" sz="1200" b="0" i="0" kern="1200" dirty="0">
                <a:solidFill>
                  <a:schemeClr val="tx1"/>
                </a:solidFill>
                <a:effectLst/>
                <a:latin typeface="+mn-lt"/>
                <a:ea typeface="+mn-ea"/>
                <a:cs typeface="+mn-cs"/>
              </a:rPr>
              <a:t>O</a:t>
            </a:r>
            <a:r>
              <a:rPr lang="zh-CN" altLang="en-US" sz="1200" b="0" i="0" kern="1200" dirty="0">
                <a:solidFill>
                  <a:schemeClr val="tx1"/>
                </a:solidFill>
                <a:effectLst/>
                <a:latin typeface="+mn-lt"/>
                <a:ea typeface="+mn-ea"/>
                <a:cs typeface="+mn-cs"/>
              </a:rPr>
              <a:t>的锁定，</a:t>
            </a:r>
          </a:p>
          <a:p>
            <a:r>
              <a:rPr lang="zh-CN" altLang="en-US" sz="1200" b="0" i="0" kern="1200" dirty="0">
                <a:solidFill>
                  <a:schemeClr val="tx1"/>
                </a:solidFill>
                <a:effectLst/>
                <a:latin typeface="+mn-lt"/>
                <a:ea typeface="+mn-ea"/>
                <a:cs typeface="+mn-cs"/>
              </a:rPr>
              <a:t>     如果使用 </a:t>
            </a:r>
            <a:r>
              <a:rPr lang="en-US" altLang="zh-CN" sz="1200" b="0" i="0" kern="1200" dirty="0">
                <a:solidFill>
                  <a:schemeClr val="tx1"/>
                </a:solidFill>
                <a:effectLst/>
                <a:latin typeface="+mn-lt"/>
                <a:ea typeface="+mn-ea"/>
                <a:cs typeface="+mn-cs"/>
              </a:rPr>
              <a:t>synchronized </a:t>
            </a:r>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不释放，</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将一直等下去，不能被中断</a:t>
            </a:r>
          </a:p>
          <a:p>
            <a:r>
              <a:rPr lang="zh-CN" altLang="en-US" sz="1200" b="0" i="0" kern="1200" dirty="0">
                <a:solidFill>
                  <a:schemeClr val="tx1"/>
                </a:solidFill>
                <a:effectLst/>
                <a:latin typeface="+mn-lt"/>
                <a:ea typeface="+mn-ea"/>
                <a:cs typeface="+mn-cs"/>
              </a:rPr>
              <a:t>     如果 使用</a:t>
            </a:r>
            <a:r>
              <a:rPr lang="en-US" altLang="zh-CN" sz="1200" b="0" i="0" kern="1200" dirty="0" err="1">
                <a:solidFill>
                  <a:schemeClr val="tx1"/>
                </a:solidFill>
                <a:effectLst/>
                <a:latin typeface="+mn-lt"/>
                <a:ea typeface="+mn-ea"/>
                <a:cs typeface="+mn-cs"/>
              </a:rPr>
              <a:t>ReentrantLock</a:t>
            </a:r>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不释放，可以使</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在等待了足够长的时间以后，中断等待，而干别的事情</a:t>
            </a:r>
          </a:p>
          <a:p>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ReentrantLock</a:t>
            </a:r>
            <a:r>
              <a:rPr lang="zh-CN" altLang="en-US" sz="1200" b="0" i="0" kern="1200" dirty="0">
                <a:solidFill>
                  <a:schemeClr val="tx1"/>
                </a:solidFill>
                <a:effectLst/>
                <a:latin typeface="+mn-lt"/>
                <a:ea typeface="+mn-ea"/>
                <a:cs typeface="+mn-cs"/>
              </a:rPr>
              <a:t>获取锁定与三种方式：</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  lock(), </a:t>
            </a:r>
            <a:r>
              <a:rPr lang="zh-CN" altLang="en-US" sz="1200" b="0" i="0" kern="1200" dirty="0">
                <a:solidFill>
                  <a:schemeClr val="tx1"/>
                </a:solidFill>
                <a:effectLst/>
                <a:latin typeface="+mn-lt"/>
                <a:ea typeface="+mn-ea"/>
                <a:cs typeface="+mn-cs"/>
              </a:rPr>
              <a:t>如果获取了锁立即返回，如果别的线程持有锁，当前线程则一直处于休眠状态，直到获取锁</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 </a:t>
            </a:r>
            <a:r>
              <a:rPr lang="en-US" altLang="zh-CN" sz="1200" b="0" i="0" kern="1200" dirty="0" err="1">
                <a:solidFill>
                  <a:schemeClr val="tx1"/>
                </a:solidFill>
                <a:effectLst/>
                <a:latin typeface="+mn-lt"/>
                <a:ea typeface="+mn-ea"/>
                <a:cs typeface="+mn-cs"/>
              </a:rPr>
              <a:t>tryLock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如果获取了锁立即返回</a:t>
            </a:r>
            <a:r>
              <a:rPr lang="en-US" altLang="zh-CN" sz="1200" b="0" i="0" kern="1200" dirty="0">
                <a:solidFill>
                  <a:schemeClr val="tx1"/>
                </a:solidFill>
                <a:effectLst/>
                <a:latin typeface="+mn-lt"/>
                <a:ea typeface="+mn-ea"/>
                <a:cs typeface="+mn-cs"/>
              </a:rPr>
              <a:t>true</a:t>
            </a:r>
            <a:r>
              <a:rPr lang="zh-CN" altLang="en-US" sz="1200" b="0" i="0" kern="1200" dirty="0">
                <a:solidFill>
                  <a:schemeClr val="tx1"/>
                </a:solidFill>
                <a:effectLst/>
                <a:latin typeface="+mn-lt"/>
                <a:ea typeface="+mn-ea"/>
                <a:cs typeface="+mn-cs"/>
              </a:rPr>
              <a:t>，如果别的线程正持有锁，立即返回</a:t>
            </a:r>
            <a:r>
              <a:rPr lang="en-US" altLang="zh-CN" sz="1200" b="0" i="0" kern="1200" dirty="0">
                <a:solidFill>
                  <a:schemeClr val="tx1"/>
                </a:solidFill>
                <a:effectLst/>
                <a:latin typeface="+mn-lt"/>
                <a:ea typeface="+mn-ea"/>
                <a:cs typeface="+mn-cs"/>
              </a:rPr>
              <a:t>false</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t>
            </a:r>
            <a:r>
              <a:rPr lang="en-US" altLang="zh-CN" sz="1200" b="1" i="0" kern="1200" dirty="0" err="1">
                <a:solidFill>
                  <a:schemeClr val="tx1"/>
                </a:solidFill>
                <a:effectLst/>
                <a:latin typeface="+mn-lt"/>
                <a:ea typeface="+mn-ea"/>
                <a:cs typeface="+mn-cs"/>
              </a:rPr>
              <a:t>tryLock</a:t>
            </a:r>
            <a:r>
              <a:rPr lang="en-US" altLang="zh-CN" sz="1200" b="0" i="0" kern="1200" dirty="0">
                <a:solidFill>
                  <a:schemeClr val="tx1"/>
                </a:solidFill>
                <a:effectLst/>
                <a:latin typeface="+mn-lt"/>
                <a:ea typeface="+mn-ea"/>
                <a:cs typeface="+mn-cs"/>
              </a:rPr>
              <a:t>(long </a:t>
            </a:r>
            <a:r>
              <a:rPr lang="en-US" altLang="zh-CN" sz="1200" b="0" i="0" kern="1200" dirty="0" err="1">
                <a:solidFill>
                  <a:schemeClr val="tx1"/>
                </a:solidFill>
                <a:effectLst/>
                <a:latin typeface="+mn-lt"/>
                <a:ea typeface="+mn-ea"/>
                <a:cs typeface="+mn-cs"/>
              </a:rPr>
              <a:t>timeout,</a:t>
            </a:r>
            <a:r>
              <a:rPr lang="en-US" altLang="zh-CN" sz="1200" b="0" i="0" u="sng" kern="1200" dirty="0" err="1">
                <a:solidFill>
                  <a:schemeClr val="tx1"/>
                </a:solidFill>
                <a:effectLst/>
                <a:latin typeface="+mn-lt"/>
                <a:ea typeface="+mn-ea"/>
                <a:cs typeface="+mn-cs"/>
                <a:hlinkClick r:id="rId3" tooltip="java.util.concurrent 中的枚举"/>
              </a:rPr>
              <a:t>TimeUnit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unit)</a:t>
            </a:r>
            <a:r>
              <a:rPr lang="zh-CN" altLang="en-US" sz="1200" b="0" i="0" kern="1200" dirty="0">
                <a:solidFill>
                  <a:schemeClr val="tx1"/>
                </a:solidFill>
                <a:effectLst/>
                <a:latin typeface="+mn-lt"/>
                <a:ea typeface="+mn-ea"/>
                <a:cs typeface="+mn-cs"/>
              </a:rPr>
              <a:t>，   如果获取了锁定立即返回</a:t>
            </a:r>
            <a:r>
              <a:rPr lang="en-US" altLang="zh-CN" sz="1200" b="0" i="0" kern="1200" dirty="0">
                <a:solidFill>
                  <a:schemeClr val="tx1"/>
                </a:solidFill>
                <a:effectLst/>
                <a:latin typeface="+mn-lt"/>
                <a:ea typeface="+mn-ea"/>
                <a:cs typeface="+mn-cs"/>
              </a:rPr>
              <a:t>true</a:t>
            </a:r>
            <a:r>
              <a:rPr lang="zh-CN" altLang="en-US" sz="1200" b="0" i="0" kern="1200" dirty="0">
                <a:solidFill>
                  <a:schemeClr val="tx1"/>
                </a:solidFill>
                <a:effectLst/>
                <a:latin typeface="+mn-lt"/>
                <a:ea typeface="+mn-ea"/>
                <a:cs typeface="+mn-cs"/>
              </a:rPr>
              <a:t>，如果别的线程正持有锁，会等待参数给定的时间，在等待的过程中，如果获取了锁定，就返回</a:t>
            </a:r>
            <a:r>
              <a:rPr lang="en-US" altLang="zh-CN" sz="1200" b="0" i="0" kern="1200" dirty="0">
                <a:solidFill>
                  <a:schemeClr val="tx1"/>
                </a:solidFill>
                <a:effectLst/>
                <a:latin typeface="+mn-lt"/>
                <a:ea typeface="+mn-ea"/>
                <a:cs typeface="+mn-cs"/>
              </a:rPr>
              <a:t>true</a:t>
            </a:r>
            <a:r>
              <a:rPr lang="zh-CN" altLang="en-US" sz="1200" b="0" i="0" kern="1200" dirty="0">
                <a:solidFill>
                  <a:schemeClr val="tx1"/>
                </a:solidFill>
                <a:effectLst/>
                <a:latin typeface="+mn-lt"/>
                <a:ea typeface="+mn-ea"/>
                <a:cs typeface="+mn-cs"/>
              </a:rPr>
              <a:t>，如果等待超时，返回</a:t>
            </a:r>
            <a:r>
              <a:rPr lang="en-US" altLang="zh-CN" sz="1200" b="0" i="0" kern="1200" dirty="0">
                <a:solidFill>
                  <a:schemeClr val="tx1"/>
                </a:solidFill>
                <a:effectLst/>
                <a:latin typeface="+mn-lt"/>
                <a:ea typeface="+mn-ea"/>
                <a:cs typeface="+mn-cs"/>
              </a:rPr>
              <a:t>false</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 </a:t>
            </a:r>
            <a:r>
              <a:rPr lang="en-US" altLang="zh-CN" sz="1200" b="0" i="0" kern="1200" dirty="0" err="1">
                <a:solidFill>
                  <a:schemeClr val="tx1"/>
                </a:solidFill>
                <a:effectLst/>
                <a:latin typeface="+mn-lt"/>
                <a:ea typeface="+mn-ea"/>
                <a:cs typeface="+mn-cs"/>
              </a:rPr>
              <a:t>lockInterruptibly</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如果获取了锁定立即返回，如果没有获取锁定，当前线程处于休眠状态，直到或者锁定，或者当前线程被别的线程中断</a:t>
            </a:r>
          </a:p>
          <a:p>
            <a:pPr eaLnBrk="1" hangingPunct="1">
              <a:spcBef>
                <a:spcPct val="0"/>
              </a:spcBef>
            </a:pPr>
            <a:endParaRPr lang="zh-CN" altLang="zh-CN" dirty="0"/>
          </a:p>
        </p:txBody>
      </p:sp>
      <p:sp>
        <p:nvSpPr>
          <p:cNvPr id="189444" name="Slide Number Placeholder 3"/>
          <p:cNvSpPr>
            <a:spLocks noGrp="1"/>
          </p:cNvSpPr>
          <p:nvPr>
            <p:ph type="sldNum" sz="quarter" idx="5"/>
          </p:nvPr>
        </p:nvSpPr>
        <p:spPr bwMode="auto">
          <a:noFill/>
          <a:ln>
            <a:miter lim="800000"/>
            <a:headEnd/>
            <a:tailEnd/>
          </a:ln>
        </p:spPr>
        <p:txBody>
          <a:bodyPr/>
          <a:lstStyle/>
          <a:p>
            <a:fld id="{A2A34EA1-B6D8-4D51-98E7-FB991044577C}" type="slidenum">
              <a:rPr lang="en-US" altLang="zh-CN" smtClean="0">
                <a:cs typeface="Arial" pitchFamily="34" charset="0"/>
              </a:rPr>
              <a:pPr/>
              <a:t>84</a:t>
            </a:fld>
            <a:endParaRPr lang="en-US" altLang="zh-CN">
              <a:cs typeface="Arial"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90468" name="Slide Number Placeholder 3"/>
          <p:cNvSpPr>
            <a:spLocks noGrp="1"/>
          </p:cNvSpPr>
          <p:nvPr>
            <p:ph type="sldNum" sz="quarter" idx="5"/>
          </p:nvPr>
        </p:nvSpPr>
        <p:spPr bwMode="auto">
          <a:noFill/>
          <a:ln>
            <a:miter lim="800000"/>
            <a:headEnd/>
            <a:tailEnd/>
          </a:ln>
        </p:spPr>
        <p:txBody>
          <a:bodyPr/>
          <a:lstStyle/>
          <a:p>
            <a:fld id="{399389B8-2661-4934-ABCB-7734721F43A8}" type="slidenum">
              <a:rPr lang="en-US" altLang="zh-CN" smtClean="0">
                <a:cs typeface="Arial" pitchFamily="34" charset="0"/>
              </a:rPr>
              <a:pPr/>
              <a:t>85</a:t>
            </a:fld>
            <a:endParaRPr lang="en-US" altLang="zh-CN">
              <a:cs typeface="Arial"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86</a:t>
            </a:fld>
            <a:endParaRPr lang="en-US" altLang="zh-CN"/>
          </a:p>
        </p:txBody>
      </p:sp>
    </p:spTree>
    <p:extLst>
      <p:ext uri="{BB962C8B-B14F-4D97-AF65-F5344CB8AC3E}">
        <p14:creationId xmlns:p14="http://schemas.microsoft.com/office/powerpoint/2010/main" val="13899028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87</a:t>
            </a:fld>
            <a:endParaRPr lang="en-US" altLang="zh-CN"/>
          </a:p>
        </p:txBody>
      </p:sp>
    </p:spTree>
    <p:extLst>
      <p:ext uri="{BB962C8B-B14F-4D97-AF65-F5344CB8AC3E}">
        <p14:creationId xmlns:p14="http://schemas.microsoft.com/office/powerpoint/2010/main" val="22879452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88</a:t>
            </a:fld>
            <a:endParaRPr lang="en-US" altLang="zh-CN"/>
          </a:p>
        </p:txBody>
      </p:sp>
    </p:spTree>
    <p:extLst>
      <p:ext uri="{BB962C8B-B14F-4D97-AF65-F5344CB8AC3E}">
        <p14:creationId xmlns:p14="http://schemas.microsoft.com/office/powerpoint/2010/main" val="2033381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89</a:t>
            </a:fld>
            <a:endParaRPr lang="en-US" altLang="zh-CN"/>
          </a:p>
        </p:txBody>
      </p:sp>
    </p:spTree>
    <p:extLst>
      <p:ext uri="{BB962C8B-B14F-4D97-AF65-F5344CB8AC3E}">
        <p14:creationId xmlns:p14="http://schemas.microsoft.com/office/powerpoint/2010/main" val="3914653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90</a:t>
            </a:fld>
            <a:endParaRPr lang="en-US" altLang="zh-CN"/>
          </a:p>
        </p:txBody>
      </p:sp>
    </p:spTree>
    <p:extLst>
      <p:ext uri="{BB962C8B-B14F-4D97-AF65-F5344CB8AC3E}">
        <p14:creationId xmlns:p14="http://schemas.microsoft.com/office/powerpoint/2010/main" val="42763446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91492" name="Slide Number Placeholder 3"/>
          <p:cNvSpPr>
            <a:spLocks noGrp="1"/>
          </p:cNvSpPr>
          <p:nvPr>
            <p:ph type="sldNum" sz="quarter" idx="5"/>
          </p:nvPr>
        </p:nvSpPr>
        <p:spPr bwMode="auto">
          <a:noFill/>
          <a:ln>
            <a:miter lim="800000"/>
            <a:headEnd/>
            <a:tailEnd/>
          </a:ln>
        </p:spPr>
        <p:txBody>
          <a:bodyPr/>
          <a:lstStyle/>
          <a:p>
            <a:fld id="{D45498D5-7624-479A-B2CA-E63CF4DB4972}" type="slidenum">
              <a:rPr lang="en-US" altLang="zh-CN" smtClean="0">
                <a:cs typeface="Arial" pitchFamily="34" charset="0"/>
              </a:rPr>
              <a:pPr/>
              <a:t>91</a:t>
            </a:fld>
            <a:endParaRPr lang="en-US" altLang="zh-CN">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9</a:t>
            </a:fld>
            <a:endParaRPr lang="en-US" altLang="zh-CN"/>
          </a:p>
        </p:txBody>
      </p:sp>
    </p:spTree>
    <p:extLst>
      <p:ext uri="{BB962C8B-B14F-4D97-AF65-F5344CB8AC3E}">
        <p14:creationId xmlns:p14="http://schemas.microsoft.com/office/powerpoint/2010/main" val="36968854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可导致无限延迟或死锁</a:t>
            </a:r>
            <a:endParaRPr lang="zh-CN" altLang="zh-CN" dirty="0"/>
          </a:p>
        </p:txBody>
      </p:sp>
      <p:sp>
        <p:nvSpPr>
          <p:cNvPr id="192516" name="Slide Number Placeholder 3"/>
          <p:cNvSpPr>
            <a:spLocks noGrp="1"/>
          </p:cNvSpPr>
          <p:nvPr>
            <p:ph type="sldNum" sz="quarter" idx="5"/>
          </p:nvPr>
        </p:nvSpPr>
        <p:spPr bwMode="auto">
          <a:noFill/>
          <a:ln>
            <a:miter lim="800000"/>
            <a:headEnd/>
            <a:tailEnd/>
          </a:ln>
        </p:spPr>
        <p:txBody>
          <a:bodyPr/>
          <a:lstStyle/>
          <a:p>
            <a:fld id="{8FC8DEBD-C698-4220-B3FF-19AF4AD98F7F}" type="slidenum">
              <a:rPr lang="en-US" altLang="zh-CN" smtClean="0">
                <a:cs typeface="Arial" pitchFamily="34" charset="0"/>
              </a:rPr>
              <a:pPr/>
              <a:t>92</a:t>
            </a:fld>
            <a:endParaRPr lang="en-US" altLang="zh-CN">
              <a:cs typeface="Arial"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93</a:t>
            </a:fld>
            <a:endParaRPr lang="en-US" altLang="zh-CN"/>
          </a:p>
        </p:txBody>
      </p:sp>
    </p:spTree>
    <p:extLst>
      <p:ext uri="{BB962C8B-B14F-4D97-AF65-F5344CB8AC3E}">
        <p14:creationId xmlns:p14="http://schemas.microsoft.com/office/powerpoint/2010/main" val="10164283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94</a:t>
            </a:fld>
            <a:endParaRPr lang="en-US" altLang="zh-CN"/>
          </a:p>
        </p:txBody>
      </p:sp>
    </p:spTree>
    <p:extLst>
      <p:ext uri="{BB962C8B-B14F-4D97-AF65-F5344CB8AC3E}">
        <p14:creationId xmlns:p14="http://schemas.microsoft.com/office/powerpoint/2010/main" val="29035244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95</a:t>
            </a:fld>
            <a:endParaRPr lang="en-US" altLang="zh-CN"/>
          </a:p>
        </p:txBody>
      </p:sp>
    </p:spTree>
    <p:extLst>
      <p:ext uri="{BB962C8B-B14F-4D97-AF65-F5344CB8AC3E}">
        <p14:creationId xmlns:p14="http://schemas.microsoft.com/office/powerpoint/2010/main" val="13468412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96</a:t>
            </a:fld>
            <a:endParaRPr lang="en-US" altLang="zh-CN"/>
          </a:p>
        </p:txBody>
      </p:sp>
    </p:spTree>
    <p:extLst>
      <p:ext uri="{BB962C8B-B14F-4D97-AF65-F5344CB8AC3E}">
        <p14:creationId xmlns:p14="http://schemas.microsoft.com/office/powerpoint/2010/main" val="39375610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p:spPr>
      </p:sp>
      <p:sp>
        <p:nvSpPr>
          <p:cNvPr id="1935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93540" name="Slide Number Placeholder 3"/>
          <p:cNvSpPr>
            <a:spLocks noGrp="1"/>
          </p:cNvSpPr>
          <p:nvPr>
            <p:ph type="sldNum" sz="quarter" idx="5"/>
          </p:nvPr>
        </p:nvSpPr>
        <p:spPr bwMode="auto">
          <a:noFill/>
          <a:ln>
            <a:miter lim="800000"/>
            <a:headEnd/>
            <a:tailEnd/>
          </a:ln>
        </p:spPr>
        <p:txBody>
          <a:bodyPr/>
          <a:lstStyle/>
          <a:p>
            <a:fld id="{8B70BABB-E4E0-4DBD-8F1C-43CF7677CD33}" type="slidenum">
              <a:rPr lang="en-US" altLang="zh-CN" smtClean="0">
                <a:cs typeface="Arial" pitchFamily="34" charset="0"/>
              </a:rPr>
              <a:pPr/>
              <a:t>97</a:t>
            </a:fld>
            <a:endParaRPr lang="en-US" altLang="zh-CN">
              <a:cs typeface="Arial"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98</a:t>
            </a:fld>
            <a:endParaRPr lang="en-US" altLang="zh-CN"/>
          </a:p>
        </p:txBody>
      </p:sp>
    </p:spTree>
    <p:extLst>
      <p:ext uri="{BB962C8B-B14F-4D97-AF65-F5344CB8AC3E}">
        <p14:creationId xmlns:p14="http://schemas.microsoft.com/office/powerpoint/2010/main" val="1637810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vice versa </a:t>
            </a:r>
            <a:r>
              <a:rPr lang="zh-CN" altLang="en-US" dirty="0"/>
              <a:t>反之亦然</a:t>
            </a:r>
          </a:p>
        </p:txBody>
      </p:sp>
      <p:sp>
        <p:nvSpPr>
          <p:cNvPr id="4" name="灯片编号占位符 3"/>
          <p:cNvSpPr>
            <a:spLocks noGrp="1"/>
          </p:cNvSpPr>
          <p:nvPr>
            <p:ph type="sldNum" sz="quarter" idx="10"/>
          </p:nvPr>
        </p:nvSpPr>
        <p:spPr/>
        <p:txBody>
          <a:bodyPr/>
          <a:lstStyle/>
          <a:p>
            <a:pPr>
              <a:defRPr/>
            </a:pPr>
            <a:fld id="{063019E3-624C-4055-A401-357E30F0B105}" type="slidenum">
              <a:rPr lang="en-US" altLang="zh-CN" smtClean="0"/>
              <a:pPr>
                <a:defRPr/>
              </a:pPr>
              <a:t>99</a:t>
            </a:fld>
            <a:endParaRPr lang="en-US" altLang="zh-CN"/>
          </a:p>
        </p:txBody>
      </p:sp>
    </p:spTree>
    <p:extLst>
      <p:ext uri="{BB962C8B-B14F-4D97-AF65-F5344CB8AC3E}">
        <p14:creationId xmlns:p14="http://schemas.microsoft.com/office/powerpoint/2010/main" val="8154500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63019E3-624C-4055-A401-357E30F0B105}" type="slidenum">
              <a:rPr lang="en-US" altLang="zh-CN" smtClean="0"/>
              <a:pPr>
                <a:defRPr/>
              </a:pPr>
              <a:t>100</a:t>
            </a:fld>
            <a:endParaRPr lang="en-US" altLang="zh-CN"/>
          </a:p>
        </p:txBody>
      </p:sp>
    </p:spTree>
    <p:extLst>
      <p:ext uri="{BB962C8B-B14F-4D97-AF65-F5344CB8AC3E}">
        <p14:creationId xmlns:p14="http://schemas.microsoft.com/office/powerpoint/2010/main" val="35038356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194564" name="Slide Number Placeholder 3"/>
          <p:cNvSpPr>
            <a:spLocks noGrp="1"/>
          </p:cNvSpPr>
          <p:nvPr>
            <p:ph type="sldNum" sz="quarter" idx="5"/>
          </p:nvPr>
        </p:nvSpPr>
        <p:spPr bwMode="auto">
          <a:noFill/>
          <a:ln>
            <a:miter lim="800000"/>
            <a:headEnd/>
            <a:tailEnd/>
          </a:ln>
        </p:spPr>
        <p:txBody>
          <a:bodyPr/>
          <a:lstStyle/>
          <a:p>
            <a:fld id="{9AB74748-2DEF-4980-BD1B-5500AD5AD71E}" type="slidenum">
              <a:rPr lang="en-US" altLang="zh-CN" smtClean="0">
                <a:cs typeface="Arial" pitchFamily="34" charset="0"/>
              </a:rPr>
              <a:pPr/>
              <a:t>101</a:t>
            </a:fld>
            <a:endParaRPr lang="en-US" altLang="zh-CN">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16"/>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charset="0"/>
            </a:endParaRPr>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19"/>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endParaRPr lang="en-US" altLang="zh-CN">
                <a:latin typeface="Lucida Sans Unicode" pitchFamily="34" charset="0"/>
              </a:endParaRPr>
            </a:p>
          </p:txBody>
        </p:sp>
        <p:sp>
          <p:nvSpPr>
            <p:cNvPr id="7" name="Freeform 20"/>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w="9525" cap="flat" cmpd="sng" algn="ctr">
              <a:noFill/>
              <a:prstDash val="solid"/>
              <a:round/>
              <a:headEnd type="none" w="med" len="med"/>
              <a:tailEnd type="none" w="med" len="med"/>
            </a:ln>
          </p:spPr>
          <p:txBody>
            <a:bodyPr/>
            <a:lstStyle/>
            <a:p>
              <a:pPr>
                <a:defRPr/>
              </a:pPr>
              <a:endParaRPr lang="zh-CN" altLang="en-US">
                <a:latin typeface="Arial" charset="0"/>
                <a:ea typeface="+mn-ea"/>
                <a:cs typeface="Arial" charset="0"/>
              </a:endParaRPr>
            </a:p>
          </p:txBody>
        </p:sp>
        <p:sp>
          <p:nvSpPr>
            <p:cNvPr id="8" name="Freeform 2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charset="0"/>
              </a:endParaRPr>
            </a:p>
          </p:txBody>
        </p:sp>
        <p:cxnSp>
          <p:nvCxnSpPr>
            <p:cNvPr id="10" name="Straight Connector 23"/>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charset="0"/>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a:solidFill>
                  <a:srgbClr val="FFFFFF"/>
                </a:solidFill>
              </a:defRPr>
            </a:lvl1pPr>
          </a:lstStyle>
          <a:p>
            <a:pPr>
              <a:defRPr/>
            </a:pPr>
            <a:fld id="{7AB0499A-0C0E-4B50-8BF9-7B778CEBF50F}" type="datetime1">
              <a:rPr lang="en-US" altLang="zh-CN"/>
              <a:pPr>
                <a:defRPr/>
              </a:pPr>
              <a:t>5/24/20</a:t>
            </a:fld>
            <a:endParaRPr lang="en-US" altLang="zh-CN"/>
          </a:p>
        </p:txBody>
      </p:sp>
      <p:sp>
        <p:nvSpPr>
          <p:cNvPr id="13" name="Slide Number Placeholder 26"/>
          <p:cNvSpPr>
            <a:spLocks noGrp="1"/>
          </p:cNvSpPr>
          <p:nvPr>
            <p:ph type="sldNum" sz="quarter" idx="11"/>
          </p:nvPr>
        </p:nvSpPr>
        <p:spPr/>
        <p:txBody>
          <a:bodyPr/>
          <a:lstStyle>
            <a:lvl1pPr>
              <a:defRPr>
                <a:solidFill>
                  <a:srgbClr val="FFFFFF"/>
                </a:solidFill>
              </a:defRPr>
            </a:lvl1pPr>
          </a:lstStyle>
          <a:p>
            <a:pPr>
              <a:defRPr/>
            </a:pPr>
            <a:fld id="{F4DCEC31-61C9-44C7-897D-1AA0256819B5}" type="slidenum">
              <a:rPr lang="en-US" altLang="zh-CN"/>
              <a:pPr>
                <a:defRPr/>
              </a:pPr>
              <a:t>‹#›</a:t>
            </a:fld>
            <a:endParaRPr lang="en-US" altLang="zh-CN"/>
          </a:p>
        </p:txBody>
      </p:sp>
      <p:sp>
        <p:nvSpPr>
          <p:cNvPr id="14" name="Footer Placeholder 18"/>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54BED61B-E8EE-4453-B258-293808BFBE58}" type="datetime1">
              <a:rPr lang="en-US" altLang="zh-CN"/>
              <a:pPr>
                <a:defRPr/>
              </a:pPr>
              <a:t>5/24/20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pPr>
              <a:defRPr/>
            </a:pPr>
            <a:fld id="{6CBB215C-16B7-411A-BA32-4D5CB7CBA0BE}"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961B00FD-EEFD-4CD6-9787-404A447F1FB2}" type="datetime1">
              <a:rPr lang="en-US" altLang="zh-CN"/>
              <a:pPr>
                <a:defRPr/>
              </a:pPr>
              <a:t>5/24/20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pPr>
              <a:defRPr/>
            </a:pPr>
            <a:fld id="{5A83EF40-CB1E-46CE-AB0B-7DA2B86883C7}"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52071D37-33D1-4901-AACC-1443336DD36E}" type="datetime1">
              <a:rPr lang="en-US" altLang="zh-CN"/>
              <a:pPr>
                <a:defRPr/>
              </a:pPr>
              <a:t>5/24/20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pPr>
              <a:defRPr/>
            </a:pPr>
            <a:fld id="{E42B5019-C0AB-4961-A399-AB64CA57D87C}"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charset="0"/>
            </a:endParaRPr>
          </a:p>
        </p:txBody>
      </p:sp>
      <p:sp>
        <p:nvSpPr>
          <p:cNvPr id="5" name="Action Button: Forward or Next 18">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charset="0"/>
            </a:endParaRPr>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a:lvl1pPr>
          </a:lstStyle>
          <a:p>
            <a:pPr>
              <a:defRPr/>
            </a:pPr>
            <a:fld id="{42E6DDE9-601A-46D3-A79E-63501605C974}" type="datetime1">
              <a:rPr lang="en-US" altLang="zh-CN"/>
              <a:pPr>
                <a:defRPr/>
              </a:pPr>
              <a:t>5/24/20</a:t>
            </a:fld>
            <a:endParaRPr lang="en-US" altLang="zh-CN"/>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63BFF23-7939-479B-9063-8F87158947B4}"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1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charset="0"/>
            </a:endParaRPr>
          </a:p>
        </p:txBody>
      </p:sp>
      <p:sp>
        <p:nvSpPr>
          <p:cNvPr id="5" name="Chevron 1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charset="0"/>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E440BC71-4DF1-4E69-9E9F-8F3DDFC5223C}" type="datetime1">
              <a:rPr lang="en-US" altLang="zh-CN"/>
              <a:pPr>
                <a:defRPr/>
              </a:pPr>
              <a:t>5/24/20</a:t>
            </a:fld>
            <a:endParaRPr lang="en-US" altLang="zh-CN"/>
          </a:p>
        </p:txBody>
      </p:sp>
      <p:sp>
        <p:nvSpPr>
          <p:cNvPr id="7" name="Footer Placeholder 4"/>
          <p:cNvSpPr>
            <a:spLocks noGrp="1"/>
          </p:cNvSpPr>
          <p:nvPr>
            <p:ph type="ftr" sz="quarter" idx="11"/>
          </p:nvPr>
        </p:nvSpPr>
        <p:spPr/>
        <p:txBody>
          <a:bodyPr/>
          <a:lstStyle>
            <a:lvl1pPr>
              <a:defRPr/>
            </a:lvl1pPr>
            <a:extLst/>
          </a:lstStyle>
          <a:p>
            <a:pPr>
              <a:defRPr/>
            </a:pPr>
            <a:endParaRPr lang="en-US" dirty="0"/>
          </a:p>
        </p:txBody>
      </p:sp>
      <p:sp>
        <p:nvSpPr>
          <p:cNvPr id="8" name="Slide Number Placeholder 5"/>
          <p:cNvSpPr>
            <a:spLocks noGrp="1"/>
          </p:cNvSpPr>
          <p:nvPr>
            <p:ph type="sldNum" sz="quarter" idx="12"/>
          </p:nvPr>
        </p:nvSpPr>
        <p:spPr/>
        <p:txBody>
          <a:bodyPr/>
          <a:lstStyle>
            <a:lvl1pPr>
              <a:defRPr/>
            </a:lvl1pPr>
          </a:lstStyle>
          <a:p>
            <a:pPr>
              <a:defRPr/>
            </a:pPr>
            <a:fld id="{07165C50-40BE-4ED7-8105-C3A562A391FC}"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fld id="{9A832CC2-4EA1-4904-9B70-305ADDCD9715}" type="datetime1">
              <a:rPr lang="en-US" altLang="zh-CN"/>
              <a:pPr>
                <a:defRPr/>
              </a:pPr>
              <a:t>5/24/20</a:t>
            </a:fld>
            <a:endParaRPr lang="en-US" altLang="zh-CN"/>
          </a:p>
        </p:txBody>
      </p:sp>
      <p:sp>
        <p:nvSpPr>
          <p:cNvPr id="6" name="Footer Placeholder 5"/>
          <p:cNvSpPr>
            <a:spLocks noGrp="1"/>
          </p:cNvSpPr>
          <p:nvPr>
            <p:ph type="ftr" sz="quarter" idx="11"/>
          </p:nvPr>
        </p:nvSpPr>
        <p:spPr/>
        <p:txBody>
          <a:bodyPr/>
          <a:lstStyle>
            <a:lvl1pPr>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571AFD2C-3654-46B2-A429-99BD69BC20EF}"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fld id="{6AEDEEEC-9135-42C4-BFF8-C6EA1BCF70AD}" type="datetime1">
              <a:rPr lang="en-US" altLang="zh-CN"/>
              <a:pPr>
                <a:defRPr/>
              </a:pPr>
              <a:t>5/24/20</a:t>
            </a:fld>
            <a:endParaRPr lang="en-US" altLang="zh-CN"/>
          </a:p>
        </p:txBody>
      </p:sp>
      <p:sp>
        <p:nvSpPr>
          <p:cNvPr id="8" name="Footer Placeholder 7"/>
          <p:cNvSpPr>
            <a:spLocks noGrp="1"/>
          </p:cNvSpPr>
          <p:nvPr>
            <p:ph type="ftr" sz="quarter" idx="11"/>
          </p:nvPr>
        </p:nvSpPr>
        <p:spPr/>
        <p:txBody>
          <a:bodyPr/>
          <a:lstStyle>
            <a:lvl1pPr>
              <a:defRPr/>
            </a:lvl1pPr>
            <a:extLst/>
          </a:lstStyle>
          <a:p>
            <a:pPr>
              <a:defRPr/>
            </a:pPr>
            <a:endParaRPr lang="en-US" dirty="0"/>
          </a:p>
        </p:txBody>
      </p:sp>
      <p:sp>
        <p:nvSpPr>
          <p:cNvPr id="9" name="Slide Number Placeholder 8"/>
          <p:cNvSpPr>
            <a:spLocks noGrp="1"/>
          </p:cNvSpPr>
          <p:nvPr>
            <p:ph type="sldNum" sz="quarter" idx="12"/>
          </p:nvPr>
        </p:nvSpPr>
        <p:spPr/>
        <p:txBody>
          <a:bodyPr/>
          <a:lstStyle>
            <a:lvl1pPr>
              <a:defRPr/>
            </a:lvl1pPr>
          </a:lstStyle>
          <a:p>
            <a:pPr>
              <a:defRPr/>
            </a:pPr>
            <a:fld id="{B472168E-280F-4269-B665-6F4FCBC974B6}" type="slidenum">
              <a:rPr lang="en-US" altLang="zh-CN"/>
              <a:pPr>
                <a:defRPr/>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A42023F7-A4E4-4E01-84C3-208C45632D37}" type="datetime1">
              <a:rPr lang="en-US" altLang="zh-CN"/>
              <a:pPr>
                <a:defRPr/>
              </a:pPr>
              <a:t>5/24/20</a:t>
            </a:fld>
            <a:endParaRPr lang="en-US" altLang="zh-CN"/>
          </a:p>
        </p:txBody>
      </p:sp>
      <p:sp>
        <p:nvSpPr>
          <p:cNvPr id="4" name="Footer Placeholder 3"/>
          <p:cNvSpPr>
            <a:spLocks noGrp="1"/>
          </p:cNvSpPr>
          <p:nvPr>
            <p:ph type="ftr" sz="quarter" idx="11"/>
          </p:nvPr>
        </p:nvSpPr>
        <p:spPr/>
        <p:txBody>
          <a:bodyPr/>
          <a:lstStyle>
            <a:lvl1pPr>
              <a:defRPr/>
            </a:lvl1pPr>
            <a:extLst/>
          </a:lstStyle>
          <a:p>
            <a:pPr>
              <a:defRPr/>
            </a:pP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DCAD3BD8-B929-4061-8535-72397681B501}"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6BE3E134-007E-4DC0-B7C4-9BECEE5549C0}" type="datetime1">
              <a:rPr lang="en-US" altLang="zh-CN"/>
              <a:pPr>
                <a:defRPr/>
              </a:pPr>
              <a:t>5/24/20</a:t>
            </a:fld>
            <a:endParaRPr lang="en-US" altLang="zh-CN"/>
          </a:p>
        </p:txBody>
      </p:sp>
      <p:sp>
        <p:nvSpPr>
          <p:cNvPr id="3" name="Footer Placeholder 21"/>
          <p:cNvSpPr>
            <a:spLocks noGrp="1"/>
          </p:cNvSpPr>
          <p:nvPr>
            <p:ph type="ftr" sz="quarter" idx="11"/>
          </p:nvPr>
        </p:nvSpPr>
        <p:spPr/>
        <p:txBody>
          <a:bodyPr/>
          <a:lstStyle>
            <a:lvl1pPr>
              <a:defRPr/>
            </a:lvl1pPr>
          </a:lstStyle>
          <a:p>
            <a:pPr>
              <a:defRPr/>
            </a:pPr>
            <a:endParaRPr lang="en-US" dirty="0"/>
          </a:p>
        </p:txBody>
      </p:sp>
      <p:sp>
        <p:nvSpPr>
          <p:cNvPr id="4" name="Slide Number Placeholder 17"/>
          <p:cNvSpPr>
            <a:spLocks noGrp="1"/>
          </p:cNvSpPr>
          <p:nvPr>
            <p:ph type="sldNum" sz="quarter" idx="12"/>
          </p:nvPr>
        </p:nvSpPr>
        <p:spPr/>
        <p:txBody>
          <a:bodyPr/>
          <a:lstStyle>
            <a:lvl1pPr>
              <a:defRPr/>
            </a:lvl1pPr>
          </a:lstStyle>
          <a:p>
            <a:pPr>
              <a:defRPr/>
            </a:pPr>
            <a:fld id="{035563D3-D39C-481E-963C-735BA8EB1DBB}"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pPr>
              <a:defRPr/>
            </a:pPr>
            <a:fld id="{2B18092A-F988-4338-A986-48E69F87A077}" type="datetime1">
              <a:rPr lang="en-US" altLang="zh-CN"/>
              <a:pPr>
                <a:defRPr/>
              </a:pPr>
              <a:t>5/24/20</a:t>
            </a:fld>
            <a:endParaRPr lang="en-US" altLang="zh-CN"/>
          </a:p>
        </p:txBody>
      </p:sp>
      <p:sp>
        <p:nvSpPr>
          <p:cNvPr id="6" name="Footer Placeholder 5"/>
          <p:cNvSpPr>
            <a:spLocks noGrp="1"/>
          </p:cNvSpPr>
          <p:nvPr>
            <p:ph type="ftr" sz="quarter" idx="11"/>
          </p:nvPr>
        </p:nvSpPr>
        <p:spPr/>
        <p:txBody>
          <a:bodyPr/>
          <a:lstStyle>
            <a:lvl1pPr>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7F40C94D-CA90-469C-8C45-62C257CF6213}" type="slidenum">
              <a:rPr lang="en-US" altLang="zh-CN"/>
              <a:pPr>
                <a:defRPr/>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16"/>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endParaRPr lang="en-US" altLang="zh-CN">
              <a:latin typeface="Lucida Sans Unicode" pitchFamily="34" charset="0"/>
            </a:endParaRPr>
          </a:p>
        </p:txBody>
      </p:sp>
      <p:sp>
        <p:nvSpPr>
          <p:cNvPr id="6" name="Freeform 18"/>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pPr>
              <a:defRPr/>
            </a:pPr>
            <a:endParaRPr lang="zh-CN" altLang="en-US">
              <a:latin typeface="Arial" charset="0"/>
              <a:ea typeface="+mn-ea"/>
              <a:cs typeface="Arial" charset="0"/>
            </a:endParaRPr>
          </a:p>
        </p:txBody>
      </p:sp>
      <p:sp>
        <p:nvSpPr>
          <p:cNvPr id="7" name="Right Triangle 1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charset="0"/>
            </a:endParaRPr>
          </a:p>
        </p:txBody>
      </p:sp>
      <p:cxnSp>
        <p:nvCxnSpPr>
          <p:cNvPr id="8" name="Straight Connector 2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charset="0"/>
            </a:endParaRPr>
          </a:p>
        </p:txBody>
      </p:sp>
      <p:sp>
        <p:nvSpPr>
          <p:cNvPr id="10" name="Chevron 23"/>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charset="0"/>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a:lvl1pPr>
          </a:lstStyle>
          <a:p>
            <a:pPr>
              <a:defRPr/>
            </a:pPr>
            <a:fld id="{EA6D5494-B853-415D-A1BD-A3D664F527B0}" type="datetime1">
              <a:rPr lang="en-US" altLang="zh-CN"/>
              <a:pPr>
                <a:defRPr/>
              </a:pPr>
              <a:t>5/24/20</a:t>
            </a:fld>
            <a:endParaRPr lang="en-US" altLang="zh-CN"/>
          </a:p>
        </p:txBody>
      </p:sp>
      <p:sp>
        <p:nvSpPr>
          <p:cNvPr id="12" name="Footer Placeholder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endParaRPr lang="en-US" dirty="0"/>
          </a:p>
        </p:txBody>
      </p:sp>
      <p:sp>
        <p:nvSpPr>
          <p:cNvPr id="13" name="Slide Number Placeholder 6"/>
          <p:cNvSpPr>
            <a:spLocks noGrp="1"/>
          </p:cNvSpPr>
          <p:nvPr>
            <p:ph type="sldNum" sz="quarter" idx="12"/>
          </p:nvPr>
        </p:nvSpPr>
        <p:spPr/>
        <p:txBody>
          <a:bodyPr/>
          <a:lstStyle>
            <a:lvl1pPr>
              <a:defRPr/>
            </a:lvl1pPr>
          </a:lstStyle>
          <a:p>
            <a:pPr>
              <a:defRPr/>
            </a:pPr>
            <a:fld id="{2C1BA0C0-C2DC-441E-A623-5331A012DBAB}"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endParaRPr lang="en-US" altLang="zh-CN">
              <a:latin typeface="Lucida Sans Unicode" pitchFamily="34" charset="0"/>
            </a:endParaRPr>
          </a:p>
        </p:txBody>
      </p:sp>
      <p:sp>
        <p:nvSpPr>
          <p:cNvPr id="1027" name="Freeform 11"/>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pPr>
              <a:defRPr/>
            </a:pPr>
            <a:endParaRPr lang="zh-CN" altLang="en-US">
              <a:latin typeface="Arial" charset="0"/>
              <a:ea typeface="+mn-ea"/>
              <a:cs typeface="Arial" charset="0"/>
            </a:endParaRPr>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2057" name="Text Placeholder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wrap="square" lIns="91440" tIns="45720" rIns="91440" bIns="45720" numCol="1" anchor="b" anchorCtr="0" compatLnSpc="1">
            <a:prstTxWarp prst="textNoShape">
              <a:avLst/>
            </a:prstTxWarp>
          </a:bodyPr>
          <a:lstStyle>
            <a:lvl1pPr>
              <a:defRPr sz="1000">
                <a:latin typeface="Lucida Sans Unicode" pitchFamily="34" charset="0"/>
                <a:ea typeface="宋体" charset="-122"/>
                <a:cs typeface="Arial" charset="0"/>
              </a:defRPr>
            </a:lvl1pPr>
          </a:lstStyle>
          <a:p>
            <a:pPr>
              <a:defRPr/>
            </a:pPr>
            <a:fld id="{7BA97338-9080-4509-A23B-D956C01AC3C6}" type="datetime1">
              <a:rPr lang="en-US" altLang="zh-CN"/>
              <a:pPr>
                <a:defRPr/>
              </a:pPr>
              <a:t>5/24/20</a:t>
            </a:fld>
            <a:endParaRPr lang="en-US" altLang="zh-CN"/>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ea typeface="+mn-ea"/>
                <a:cs typeface="+mn-cs"/>
              </a:defRPr>
            </a:lvl1pPr>
            <a:extLst/>
          </a:lstStyle>
          <a:p>
            <a:pPr>
              <a:defRPr/>
            </a:pPr>
            <a:endParaRPr lang="en-US" dirty="0"/>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itchFamily="34" charset="0"/>
                <a:ea typeface="宋体" charset="-122"/>
                <a:cs typeface="Arial" charset="0"/>
              </a:defRPr>
            </a:lvl1pPr>
          </a:lstStyle>
          <a:p>
            <a:pPr>
              <a:defRPr/>
            </a:pPr>
            <a:fld id="{DD8B4245-E74A-4729-B1F3-5F7BD816FB1D}" type="slidenum">
              <a:rPr lang="en-US" altLang="zh-CN"/>
              <a:pPr>
                <a:defRPr/>
              </a:pPr>
              <a:t>‹#›</a:t>
            </a:fld>
            <a:endParaRPr lang="en-US" altLang="zh-CN"/>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charset="0"/>
            </a:endParaRPr>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charset="0"/>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62" r:id="rId7"/>
    <p:sldLayoutId id="2147483772" r:id="rId8"/>
    <p:sldLayoutId id="2147483773" r:id="rId9"/>
    <p:sldLayoutId id="2147483763" r:id="rId10"/>
    <p:sldLayoutId id="2147483764" r:id="rId11"/>
    <p:sldLayoutId id="214748376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Char cha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buChar cha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5.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10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mk:@MSITStore:E:\java\14-15&#31532;&#20108;&#23398;&#26399;\&#36164;&#26009;\jdk1.8%20&#24110;&#21161;.chm::/java/util/concurrent/ExecutorService.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mk:@MSITStore:E:\java\14-15&#31532;&#20108;&#23398;&#26399;\&#36164;&#26009;\jdk1.8%20&#24110;&#21161;.chm::/java/util/concurrent/TimeUnit.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a:solidFill>
                  <a:srgbClr val="3380E6"/>
                </a:solidFill>
                <a:latin typeface="Goudy Sans Medium"/>
              </a:rPr>
              <a:t>Chapter 23</a:t>
            </a:r>
            <a:br>
              <a:rPr lang="en-US" dirty="0">
                <a:solidFill>
                  <a:srgbClr val="3380E6"/>
                </a:solidFill>
                <a:latin typeface="Goudy Sans Medium"/>
              </a:rPr>
            </a:br>
            <a:r>
              <a:rPr lang="en-US" altLang="zh-CN" dirty="0">
                <a:solidFill>
                  <a:srgbClr val="3380E6"/>
                </a:solidFill>
                <a:latin typeface="Goudy Sans Medium"/>
              </a:rPr>
              <a:t>Concurrency</a:t>
            </a:r>
            <a:endParaRPr lang="en-US" dirty="0">
              <a:solidFill>
                <a:srgbClr val="3380E6"/>
              </a:solidFill>
              <a:latin typeface="Goudy Sans Medium"/>
            </a:endParaRPr>
          </a:p>
        </p:txBody>
      </p:sp>
      <p:sp>
        <p:nvSpPr>
          <p:cNvPr id="11267" name="Subtitle 3"/>
          <p:cNvSpPr>
            <a:spLocks noGrp="1"/>
          </p:cNvSpPr>
          <p:nvPr>
            <p:ph type="subTitle" idx="1"/>
          </p:nvPr>
        </p:nvSpPr>
        <p:spPr>
          <a:xfrm>
            <a:off x="685800" y="3611563"/>
            <a:ext cx="7772400" cy="1200150"/>
          </a:xfrm>
        </p:spPr>
        <p:txBody>
          <a:bodyPr/>
          <a:lstStyle/>
          <a:p>
            <a:pPr marR="0" eaLnBrk="1" hangingPunct="1"/>
            <a:endParaRPr lang="en-US" altLang="zh-CN">
              <a:ea typeface="宋体" pitchFamily="2" charset="-122"/>
            </a:endParaRPr>
          </a:p>
        </p:txBody>
      </p:sp>
      <p:sp>
        <p:nvSpPr>
          <p:cNvPr id="4" name="Footer Placeholder 3"/>
          <p:cNvSpPr>
            <a:spLocks noGrp="1"/>
          </p:cNvSpPr>
          <p:nvPr>
            <p:ph type="ftr" sz="quarter" idx="12"/>
          </p:nvPr>
        </p:nvSpPr>
        <p:spPr/>
        <p:txBody>
          <a:bodyPr/>
          <a:lstStyle/>
          <a:p>
            <a:pPr>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23.2  </a:t>
            </a:r>
            <a:r>
              <a:rPr lang="en-US" dirty="0">
                <a:solidFill>
                  <a:srgbClr val="3380E6"/>
                </a:solidFill>
                <a:latin typeface="Arial"/>
              </a:rPr>
              <a:t>Thread States: Lifecycle of a Thread (cont.)</a:t>
            </a:r>
          </a:p>
        </p:txBody>
      </p:sp>
      <p:sp>
        <p:nvSpPr>
          <p:cNvPr id="19459" name="Text Placeholder 2"/>
          <p:cNvSpPr>
            <a:spLocks noGrp="1"/>
          </p:cNvSpPr>
          <p:nvPr>
            <p:ph type="body" idx="1"/>
          </p:nvPr>
        </p:nvSpPr>
        <p:spPr/>
        <p:txBody>
          <a:bodyPr/>
          <a:lstStyle/>
          <a:p>
            <a:pPr eaLnBrk="1" hangingPunct="1"/>
            <a:r>
              <a:rPr lang="en-US" altLang="zh-CN" sz="2800">
                <a:solidFill>
                  <a:srgbClr val="000000"/>
                </a:solidFill>
                <a:latin typeface="Times New Roman" pitchFamily="18" charset="0"/>
                <a:ea typeface="宋体" pitchFamily="2" charset="-122"/>
              </a:rPr>
              <a:t>Every Java thread has a </a:t>
            </a:r>
            <a:r>
              <a:rPr lang="en-US" altLang="zh-CN" sz="2800">
                <a:solidFill>
                  <a:srgbClr val="FF0000"/>
                </a:solidFill>
                <a:latin typeface="Times New Roman" pitchFamily="18" charset="0"/>
                <a:ea typeface="宋体" pitchFamily="2" charset="-122"/>
              </a:rPr>
              <a:t>thread priority </a:t>
            </a:r>
            <a:r>
              <a:rPr lang="en-US" altLang="zh-CN" sz="2800">
                <a:solidFill>
                  <a:srgbClr val="000000"/>
                </a:solidFill>
                <a:latin typeface="Times New Roman" pitchFamily="18" charset="0"/>
                <a:ea typeface="宋体" pitchFamily="2" charset="-122"/>
              </a:rPr>
              <a:t>that helps determine the order in which threads are scheduled.</a:t>
            </a:r>
          </a:p>
          <a:p>
            <a:pPr eaLnBrk="1" hangingPunct="1"/>
            <a:r>
              <a:rPr lang="en-US" altLang="zh-CN" sz="2800">
                <a:latin typeface="Times New Roman" pitchFamily="18" charset="0"/>
                <a:ea typeface="宋体" pitchFamily="2" charset="-122"/>
              </a:rPr>
              <a:t>Thread priorities </a:t>
            </a:r>
            <a:r>
              <a:rPr lang="en-US" altLang="zh-CN" sz="2800">
                <a:solidFill>
                  <a:srgbClr val="FF0000"/>
                </a:solidFill>
                <a:latin typeface="Times New Roman" pitchFamily="18" charset="0"/>
                <a:ea typeface="宋体" pitchFamily="2" charset="-122"/>
              </a:rPr>
              <a:t>cannot guarantee the order </a:t>
            </a:r>
            <a:r>
              <a:rPr lang="en-US" altLang="zh-CN" sz="2800">
                <a:latin typeface="Times New Roman" pitchFamily="18" charset="0"/>
                <a:ea typeface="宋体" pitchFamily="2" charset="-122"/>
              </a:rPr>
              <a:t>in which threads execute. </a:t>
            </a:r>
          </a:p>
          <a:p>
            <a:pPr lvl="1" eaLnBrk="1" hangingPunct="1"/>
            <a:r>
              <a:rPr lang="en-US" altLang="zh-CN" sz="2200">
                <a:latin typeface="Times New Roman" pitchFamily="18" charset="0"/>
                <a:ea typeface="宋体" pitchFamily="2" charset="-122"/>
              </a:rPr>
              <a:t>Java priorities are in the range between </a:t>
            </a:r>
            <a:r>
              <a:rPr lang="en-US" altLang="zh-CN" sz="2200">
                <a:solidFill>
                  <a:srgbClr val="FF0000"/>
                </a:solidFill>
                <a:latin typeface="Times New Roman" pitchFamily="18" charset="0"/>
                <a:ea typeface="宋体" pitchFamily="2" charset="-122"/>
              </a:rPr>
              <a:t>MIN_PRIORITY</a:t>
            </a:r>
            <a:r>
              <a:rPr lang="en-US" altLang="zh-CN" sz="2200">
                <a:latin typeface="Times New Roman" pitchFamily="18" charset="0"/>
                <a:ea typeface="宋体" pitchFamily="2" charset="-122"/>
              </a:rPr>
              <a:t> (a constant of 1) and </a:t>
            </a:r>
            <a:r>
              <a:rPr lang="en-US" altLang="zh-CN" sz="2200">
                <a:solidFill>
                  <a:srgbClr val="FF0000"/>
                </a:solidFill>
                <a:latin typeface="Times New Roman" pitchFamily="18" charset="0"/>
                <a:ea typeface="宋体" pitchFamily="2" charset="-122"/>
              </a:rPr>
              <a:t>MAX_PRIORITY</a:t>
            </a:r>
            <a:r>
              <a:rPr lang="en-US" altLang="zh-CN" sz="2200">
                <a:latin typeface="Times New Roman" pitchFamily="18" charset="0"/>
                <a:ea typeface="宋体" pitchFamily="2" charset="-122"/>
              </a:rPr>
              <a:t> (a constant of 10)</a:t>
            </a:r>
          </a:p>
          <a:p>
            <a:pPr lvl="1" eaLnBrk="1" hangingPunct="1"/>
            <a:r>
              <a:rPr lang="en-US" altLang="zh-CN" sz="2200">
                <a:latin typeface="Times New Roman" pitchFamily="18" charset="0"/>
                <a:ea typeface="宋体" pitchFamily="2" charset="-122"/>
              </a:rPr>
              <a:t>Threads with a higher priority are more important and will be allocated a processor before threads with a lower priority</a:t>
            </a:r>
          </a:p>
          <a:p>
            <a:pPr lvl="1" eaLnBrk="1" hangingPunct="1"/>
            <a:r>
              <a:rPr lang="en-US" altLang="zh-CN" sz="2200">
                <a:latin typeface="Times New Roman" pitchFamily="18" charset="0"/>
                <a:ea typeface="宋体" pitchFamily="2" charset="-122"/>
              </a:rPr>
              <a:t>Default priority is </a:t>
            </a:r>
            <a:r>
              <a:rPr lang="en-US" altLang="zh-CN" sz="2200">
                <a:solidFill>
                  <a:srgbClr val="FF0000"/>
                </a:solidFill>
                <a:latin typeface="Times New Roman" pitchFamily="18" charset="0"/>
                <a:ea typeface="宋体" pitchFamily="2" charset="-122"/>
              </a:rPr>
              <a:t>NORM_PRIORITY</a:t>
            </a:r>
            <a:r>
              <a:rPr lang="en-US" altLang="zh-CN" sz="2200">
                <a:latin typeface="Times New Roman" pitchFamily="18" charset="0"/>
                <a:ea typeface="宋体" pitchFamily="2" charset="-122"/>
              </a:rPr>
              <a:t> (a constant of 5)</a:t>
            </a:r>
          </a:p>
          <a:p>
            <a:pPr eaLnBrk="1" hangingPunct="1"/>
            <a:endParaRPr lang="en-US" altLang="zh-CN" sz="2200">
              <a:latin typeface="Times New Roman" pitchFamily="18" charset="0"/>
              <a:ea typeface="宋体" pitchFamily="2" charset="-122"/>
            </a:endParaRPr>
          </a:p>
          <a:p>
            <a:pPr eaLnBrk="1" hangingPunct="1"/>
            <a:endParaRPr lang="en-US" altLang="zh-CN" sz="2200">
              <a:solidFill>
                <a:srgbClr val="000000"/>
              </a:solidFill>
              <a:latin typeface="Times New Roman" pitchFamily="18"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1" descr="ch26imageslides_Page_093.png"/>
          <p:cNvPicPr>
            <a:picLocks noGrp="1" noChangeAspect="1"/>
          </p:cNvPicPr>
          <p:nvPr isPhoto="1"/>
        </p:nvPicPr>
        <p:blipFill>
          <a:blip r:embed="rId3"/>
          <a:srcRect r="18333" b="21161"/>
          <a:stretch>
            <a:fillRect/>
          </a:stretch>
        </p:blipFill>
        <p:spPr bwMode="auto">
          <a:xfrm>
            <a:off x="-457200" y="0"/>
            <a:ext cx="9288463" cy="5443538"/>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23.11  </a:t>
            </a:r>
            <a:r>
              <a:rPr lang="en-US" dirty="0">
                <a:solidFill>
                  <a:srgbClr val="3380E6"/>
                </a:solidFill>
                <a:latin typeface="Arial"/>
              </a:rPr>
              <a:t>Multithreading </a:t>
            </a:r>
            <a:r>
              <a:rPr lang="en-US" altLang="zh-CN" dirty="0">
                <a:solidFill>
                  <a:srgbClr val="3380E6"/>
                </a:solidFill>
                <a:latin typeface="Arial"/>
              </a:rPr>
              <a:t>in JavaFX</a:t>
            </a:r>
            <a:endParaRPr lang="en-US" dirty="0">
              <a:solidFill>
                <a:srgbClr val="3380E6"/>
              </a:solidFill>
              <a:latin typeface="Arial"/>
            </a:endParaRPr>
          </a:p>
        </p:txBody>
      </p:sp>
      <p:sp>
        <p:nvSpPr>
          <p:cNvPr id="121859" name="Text Placeholder 2"/>
          <p:cNvSpPr>
            <a:spLocks noGrp="1"/>
          </p:cNvSpPr>
          <p:nvPr>
            <p:ph type="body" idx="1"/>
          </p:nvPr>
        </p:nvSpPr>
        <p:spPr/>
        <p:txBody>
          <a:bodyPr/>
          <a:lstStyle/>
          <a:p>
            <a:pPr algn="just"/>
            <a:r>
              <a:rPr lang="en-US" altLang="zh-CN" dirty="0">
                <a:latin typeface="Times  New Roman"/>
              </a:rPr>
              <a:t>All JavaFX applications have a single thread, called the </a:t>
            </a:r>
            <a:r>
              <a:rPr lang="en-US" altLang="zh-CN" b="1" dirty="0">
                <a:latin typeface="Times  New Roman"/>
              </a:rPr>
              <a:t>JavaFX application thread</a:t>
            </a:r>
            <a:r>
              <a:rPr lang="en-US" altLang="zh-CN" dirty="0">
                <a:latin typeface="Times  New Roman"/>
              </a:rPr>
              <a:t>, to handle interactions with the application’s controls.</a:t>
            </a:r>
          </a:p>
          <a:p>
            <a:pPr algn="just"/>
            <a:r>
              <a:rPr lang="en-US" altLang="zh-CN" dirty="0">
                <a:latin typeface="Times  New Roman"/>
              </a:rPr>
              <a:t>All tasks that require interaction with an application’s GUI are placed in an </a:t>
            </a:r>
            <a:r>
              <a:rPr lang="en-US" altLang="zh-CN" i="1" dirty="0">
                <a:latin typeface="Times  New Roman"/>
              </a:rPr>
              <a:t>event queue </a:t>
            </a:r>
            <a:r>
              <a:rPr lang="en-US" altLang="zh-CN" dirty="0">
                <a:latin typeface="Times  New Roman"/>
              </a:rPr>
              <a:t>and are executed sequentially by the JavaFX application thread.</a:t>
            </a:r>
            <a:endParaRPr lang="en-US" altLang="zh-CN" dirty="0">
              <a:solidFill>
                <a:srgbClr val="000000"/>
              </a:solidFill>
              <a:latin typeface="Times  New Roman"/>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rgbClr val="24B5A1"/>
                </a:solidFill>
                <a:latin typeface="Arial"/>
              </a:rPr>
              <a:t>23.11  </a:t>
            </a:r>
            <a:r>
              <a:rPr lang="en-US" altLang="zh-CN" dirty="0">
                <a:solidFill>
                  <a:srgbClr val="3380E6"/>
                </a:solidFill>
                <a:latin typeface="Arial"/>
              </a:rPr>
              <a:t>Multithreading in JavaFX</a:t>
            </a:r>
            <a:r>
              <a:rPr lang="zh-CN" altLang="en-US" dirty="0">
                <a:solidFill>
                  <a:srgbClr val="3380E6"/>
                </a:solidFill>
                <a:latin typeface="Arial"/>
              </a:rPr>
              <a:t>（</a:t>
            </a:r>
            <a:r>
              <a:rPr lang="en-US" altLang="zh-CN" dirty="0">
                <a:solidFill>
                  <a:srgbClr val="3380E6"/>
                </a:solidFill>
                <a:latin typeface="Arial"/>
              </a:rPr>
              <a:t>cont.)</a:t>
            </a:r>
            <a:endParaRPr lang="zh-CN" altLang="en-US" dirty="0"/>
          </a:p>
        </p:txBody>
      </p:sp>
      <p:sp>
        <p:nvSpPr>
          <p:cNvPr id="3" name="文本占位符 2"/>
          <p:cNvSpPr>
            <a:spLocks noGrp="1"/>
          </p:cNvSpPr>
          <p:nvPr>
            <p:ph type="body" idx="1"/>
          </p:nvPr>
        </p:nvSpPr>
        <p:spPr/>
        <p:txBody>
          <a:bodyPr/>
          <a:lstStyle/>
          <a:p>
            <a:r>
              <a:rPr lang="en-US" altLang="zh-CN" i="1" dirty="0">
                <a:latin typeface="Times  New Roman"/>
              </a:rPr>
              <a:t>JavaFX’s scene graph is not thread safe—its nodes cannot be manipulated by multiple threads without the risk of incorrect results that might corrupt the scene graph</a:t>
            </a:r>
            <a:r>
              <a:rPr lang="en-US" altLang="zh-CN" dirty="0">
                <a:latin typeface="Times  New Roman"/>
              </a:rPr>
              <a:t>.</a:t>
            </a:r>
            <a:endParaRPr lang="zh-CN" altLang="en-US" dirty="0">
              <a:latin typeface="Times  New Roman"/>
            </a:endParaRPr>
          </a:p>
        </p:txBody>
      </p:sp>
      <p:sp>
        <p:nvSpPr>
          <p:cNvPr id="4" name="页脚占位符 3"/>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36049090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endParaRPr lang="en-US" dirty="0"/>
          </a:p>
        </p:txBody>
      </p:sp>
      <p:pic>
        <p:nvPicPr>
          <p:cNvPr id="5" name="图片 4"/>
          <p:cNvPicPr>
            <a:picLocks noChangeAspect="1"/>
          </p:cNvPicPr>
          <p:nvPr/>
        </p:nvPicPr>
        <p:blipFill>
          <a:blip r:embed="rId3"/>
          <a:stretch>
            <a:fillRect/>
          </a:stretch>
        </p:blipFill>
        <p:spPr>
          <a:xfrm>
            <a:off x="1524000" y="598557"/>
            <a:ext cx="5572125" cy="5372100"/>
          </a:xfrm>
          <a:prstGeom prst="rect">
            <a:avLst/>
          </a:prstGeom>
        </p:spPr>
      </p:pic>
    </p:spTree>
    <p:extLst>
      <p:ext uri="{BB962C8B-B14F-4D97-AF65-F5344CB8AC3E}">
        <p14:creationId xmlns:p14="http://schemas.microsoft.com/office/powerpoint/2010/main" val="32989708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endParaRPr lang="en-US" dirty="0"/>
          </a:p>
        </p:txBody>
      </p:sp>
      <p:pic>
        <p:nvPicPr>
          <p:cNvPr id="5" name="图片 4"/>
          <p:cNvPicPr>
            <a:picLocks noChangeAspect="1"/>
          </p:cNvPicPr>
          <p:nvPr/>
        </p:nvPicPr>
        <p:blipFill>
          <a:blip r:embed="rId3"/>
          <a:stretch>
            <a:fillRect/>
          </a:stretch>
        </p:blipFill>
        <p:spPr>
          <a:xfrm>
            <a:off x="1019174" y="274638"/>
            <a:ext cx="6372225" cy="6578446"/>
          </a:xfrm>
          <a:prstGeom prst="rect">
            <a:avLst/>
          </a:prstGeom>
        </p:spPr>
      </p:pic>
    </p:spTree>
    <p:extLst>
      <p:ext uri="{BB962C8B-B14F-4D97-AF65-F5344CB8AC3E}">
        <p14:creationId xmlns:p14="http://schemas.microsoft.com/office/powerpoint/2010/main" val="20859123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23.12  </a:t>
            </a:r>
            <a:r>
              <a:rPr lang="en-US" dirty="0">
                <a:solidFill>
                  <a:srgbClr val="3380E6"/>
                </a:solidFill>
                <a:latin typeface="Arial"/>
              </a:rPr>
              <a:t>Interfaces </a:t>
            </a:r>
            <a:r>
              <a:rPr lang="en-US" dirty="0">
                <a:solidFill>
                  <a:srgbClr val="3380E6"/>
                </a:solidFill>
                <a:latin typeface="Lucida Console"/>
              </a:rPr>
              <a:t>Callable</a:t>
            </a:r>
            <a:r>
              <a:rPr lang="en-US" dirty="0">
                <a:solidFill>
                  <a:srgbClr val="3380E6"/>
                </a:solidFill>
                <a:latin typeface="Arial"/>
              </a:rPr>
              <a:t> and </a:t>
            </a:r>
            <a:r>
              <a:rPr lang="en-US" dirty="0">
                <a:solidFill>
                  <a:srgbClr val="3380E6"/>
                </a:solidFill>
                <a:latin typeface="Lucida Console"/>
              </a:rPr>
              <a:t>Future</a:t>
            </a:r>
            <a:r>
              <a:rPr lang="en-US" dirty="0">
                <a:solidFill>
                  <a:srgbClr val="3380E6"/>
                </a:solidFill>
                <a:latin typeface="Arial"/>
              </a:rPr>
              <a:t> </a:t>
            </a:r>
          </a:p>
        </p:txBody>
      </p:sp>
      <p:sp>
        <p:nvSpPr>
          <p:cNvPr id="162819"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The </a:t>
            </a:r>
            <a:r>
              <a:rPr lang="en-US" altLang="zh-CN" dirty="0">
                <a:solidFill>
                  <a:srgbClr val="0000FF"/>
                </a:solidFill>
                <a:latin typeface="LucidaSansTypewriter"/>
                <a:ea typeface="宋体" pitchFamily="2" charset="-122"/>
              </a:rPr>
              <a:t>Callable</a:t>
            </a:r>
            <a:r>
              <a:rPr lang="en-US" altLang="zh-CN" dirty="0">
                <a:solidFill>
                  <a:srgbClr val="000000"/>
                </a:solidFill>
                <a:latin typeface="Times New Roman" pitchFamily="18" charset="0"/>
                <a:ea typeface="宋体" pitchFamily="2" charset="-122"/>
              </a:rPr>
              <a:t> interface (of package </a:t>
            </a:r>
            <a:r>
              <a:rPr lang="en-US" altLang="zh-CN" dirty="0" err="1">
                <a:solidFill>
                  <a:srgbClr val="000000"/>
                </a:solidFill>
                <a:latin typeface="Lucida Console" pitchFamily="49" charset="0"/>
                <a:ea typeface="宋体" pitchFamily="2" charset="-122"/>
              </a:rPr>
              <a:t>java.util.concurrent</a:t>
            </a:r>
            <a:r>
              <a:rPr lang="en-US" altLang="zh-CN" dirty="0">
                <a:solidFill>
                  <a:srgbClr val="000000"/>
                </a:solidFill>
                <a:latin typeface="Times New Roman" pitchFamily="18" charset="0"/>
                <a:ea typeface="宋体" pitchFamily="2" charset="-122"/>
              </a:rPr>
              <a:t>) declares a single method named </a:t>
            </a:r>
            <a:r>
              <a:rPr lang="en-US" altLang="zh-CN" dirty="0">
                <a:solidFill>
                  <a:srgbClr val="0000FF"/>
                </a:solidFill>
                <a:latin typeface="LucidaSansTypewriter"/>
                <a:ea typeface="宋体" pitchFamily="2" charset="-122"/>
              </a:rPr>
              <a:t>call</a:t>
            </a:r>
            <a:r>
              <a:rPr lang="en-US" altLang="zh-CN" dirty="0">
                <a:solidFill>
                  <a:srgbClr val="000000"/>
                </a:solidFill>
                <a:latin typeface="Times New Roman" pitchFamily="18" charset="0"/>
                <a:ea typeface="宋体" pitchFamily="2"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23.13  </a:t>
            </a:r>
            <a:r>
              <a:rPr lang="en-US" dirty="0">
                <a:solidFill>
                  <a:srgbClr val="3380E6"/>
                </a:solidFill>
                <a:latin typeface="Arial"/>
              </a:rPr>
              <a:t>Java SE 7: Fork/Join Framework </a:t>
            </a:r>
          </a:p>
        </p:txBody>
      </p:sp>
      <p:sp>
        <p:nvSpPr>
          <p:cNvPr id="163843" name="Text Placeholder 2"/>
          <p:cNvSpPr>
            <a:spLocks noGrp="1"/>
          </p:cNvSpPr>
          <p:nvPr>
            <p:ph type="body" idx="1"/>
          </p:nvPr>
        </p:nvSpPr>
        <p:spPr/>
        <p:txBody>
          <a:bodyPr/>
          <a:lstStyle/>
          <a:p>
            <a:pPr eaLnBrk="1" hangingPunct="1"/>
            <a:r>
              <a:rPr lang="en-US" altLang="zh-CN" sz="2400" dirty="0">
                <a:solidFill>
                  <a:srgbClr val="000000"/>
                </a:solidFill>
                <a:latin typeface="Times New Roman" pitchFamily="18" charset="0"/>
                <a:ea typeface="宋体" pitchFamily="2" charset="-122"/>
              </a:rPr>
              <a:t>Java SE 7’s concurrency APIs include the new fork/join framework, which helps programmers parallelize algorithms. </a:t>
            </a:r>
          </a:p>
          <a:p>
            <a:pPr eaLnBrk="1" hangingPunct="1"/>
            <a:r>
              <a:rPr lang="en-US" altLang="zh-CN" sz="2400" dirty="0">
                <a:solidFill>
                  <a:srgbClr val="000000"/>
                </a:solidFill>
                <a:latin typeface="Times New Roman" pitchFamily="18" charset="0"/>
                <a:ea typeface="宋体" pitchFamily="2" charset="-122"/>
              </a:rPr>
              <a:t>The fork/join framework is well suited to divide-and-conquer-style algorithms, such as the merge sort in Section 23.3.3. </a:t>
            </a:r>
          </a:p>
          <a:p>
            <a:pPr eaLnBrk="1" hangingPunct="1"/>
            <a:r>
              <a:rPr lang="en-US" altLang="zh-CN" sz="2400" dirty="0">
                <a:solidFill>
                  <a:srgbClr val="000000"/>
                </a:solidFill>
                <a:latin typeface="Times New Roman" pitchFamily="18" charset="0"/>
                <a:ea typeface="宋体" pitchFamily="2" charset="-122"/>
              </a:rPr>
              <a:t>The fork/join framework can be used to create parallel tasks so that they can be distributed across multiple processors and be truly performed in parallel—the details of assigning the parallel tasks to different processors are handled for you by the framework.</a:t>
            </a:r>
          </a:p>
          <a:p>
            <a:pPr eaLnBrk="1" hangingPunct="1">
              <a:buFont typeface="Wingdings 3" pitchFamily="18" charset="2"/>
              <a:buNone/>
            </a:pPr>
            <a:endParaRPr lang="en-US" altLang="zh-CN" sz="2000" dirty="0">
              <a:solidFill>
                <a:srgbClr val="000000"/>
              </a:solidFill>
              <a:latin typeface="Lucida Console" pitchFamily="49" charset="0"/>
              <a:ea typeface="宋体" pitchFamily="2" charset="-122"/>
            </a:endParaRPr>
          </a:p>
          <a:p>
            <a:pPr lvl="1" eaLnBrk="1" hangingPunct="1"/>
            <a:endParaRPr lang="en-US" altLang="zh-CN" sz="2000" dirty="0">
              <a:solidFill>
                <a:srgbClr val="000000"/>
              </a:solidFill>
              <a:latin typeface="Lucida Console" pitchFamily="49"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23.14 Java SE 8: Sequential vs. Parallel Streams</a:t>
            </a:r>
            <a:endParaRPr lang="zh-CN" altLang="en-US" dirty="0"/>
          </a:p>
        </p:txBody>
      </p:sp>
      <p:sp>
        <p:nvSpPr>
          <p:cNvPr id="3" name="文本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1"/>
          </p:nvPr>
        </p:nvSpPr>
        <p:spPr/>
        <p:txBody>
          <a:bodyPr/>
          <a:lstStyle/>
          <a:p>
            <a:pPr>
              <a:defRPr/>
            </a:pPr>
            <a:endParaRPr lang="en-US" dirty="0"/>
          </a:p>
        </p:txBody>
      </p:sp>
      <p:pic>
        <p:nvPicPr>
          <p:cNvPr id="238594" name="Picture 2"/>
          <p:cNvPicPr>
            <a:picLocks noChangeAspect="1" noChangeArrowheads="1"/>
          </p:cNvPicPr>
          <p:nvPr/>
        </p:nvPicPr>
        <p:blipFill>
          <a:blip r:embed="rId3"/>
          <a:srcRect/>
          <a:stretch>
            <a:fillRect/>
          </a:stretch>
        </p:blipFill>
        <p:spPr bwMode="auto">
          <a:xfrm>
            <a:off x="1524000" y="1295400"/>
            <a:ext cx="6172200" cy="1564135"/>
          </a:xfrm>
          <a:prstGeom prst="rect">
            <a:avLst/>
          </a:prstGeom>
          <a:noFill/>
          <a:ln w="9525">
            <a:noFill/>
            <a:miter lim="800000"/>
            <a:headEnd/>
            <a:tailEnd/>
          </a:ln>
          <a:effectLst/>
        </p:spPr>
      </p:pic>
      <p:pic>
        <p:nvPicPr>
          <p:cNvPr id="238595" name="Picture 3"/>
          <p:cNvPicPr>
            <a:picLocks noChangeAspect="1" noChangeArrowheads="1"/>
          </p:cNvPicPr>
          <p:nvPr/>
        </p:nvPicPr>
        <p:blipFill>
          <a:blip r:embed="rId4"/>
          <a:srcRect t="2170"/>
          <a:stretch>
            <a:fillRect/>
          </a:stretch>
        </p:blipFill>
        <p:spPr bwMode="auto">
          <a:xfrm>
            <a:off x="1371600" y="2819400"/>
            <a:ext cx="6867525" cy="3435857"/>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endParaRPr lang="en-US" dirty="0"/>
          </a:p>
        </p:txBody>
      </p:sp>
      <p:pic>
        <p:nvPicPr>
          <p:cNvPr id="239618" name="Picture 2"/>
          <p:cNvPicPr>
            <a:picLocks noChangeAspect="1" noChangeArrowheads="1"/>
          </p:cNvPicPr>
          <p:nvPr/>
        </p:nvPicPr>
        <p:blipFill>
          <a:blip r:embed="rId3"/>
          <a:srcRect/>
          <a:stretch>
            <a:fillRect/>
          </a:stretch>
        </p:blipFill>
        <p:spPr bwMode="auto">
          <a:xfrm>
            <a:off x="1143000" y="0"/>
            <a:ext cx="7358063" cy="6754369"/>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Swing component concurrency </a:t>
            </a:r>
            <a:endParaRPr lang="zh-CN" altLang="en-US" dirty="0"/>
          </a:p>
        </p:txBody>
      </p:sp>
      <p:sp>
        <p:nvSpPr>
          <p:cNvPr id="3" name="文本占位符 2"/>
          <p:cNvSpPr>
            <a:spLocks noGrp="1"/>
          </p:cNvSpPr>
          <p:nvPr>
            <p:ph type="body" idx="1"/>
          </p:nvPr>
        </p:nvSpPr>
        <p:spPr/>
        <p:txBody>
          <a:bodyPr/>
          <a:lstStyle/>
          <a:p>
            <a:pPr marL="0" lvl="0" indent="0">
              <a:spcBef>
                <a:spcPct val="0"/>
              </a:spcBef>
              <a:buClrTx/>
              <a:buSzTx/>
              <a:buNone/>
            </a:pPr>
            <a:r>
              <a:rPr lang="en" altLang="zh-CN" sz="2400" dirty="0" err="1"/>
              <a:t>Platform.runLater</a:t>
            </a:r>
            <a:r>
              <a:rPr lang="en" altLang="zh-CN" sz="2400" dirty="0"/>
              <a:t>(new Runnable() {             </a:t>
            </a:r>
          </a:p>
          <a:p>
            <a:pPr marL="0" lvl="0" indent="0">
              <a:spcBef>
                <a:spcPct val="0"/>
              </a:spcBef>
              <a:buClrTx/>
              <a:buSzTx/>
              <a:buNone/>
            </a:pPr>
            <a:endParaRPr lang="en" altLang="zh-CN" sz="2400" dirty="0"/>
          </a:p>
          <a:p>
            <a:pPr marL="0" lvl="0" indent="0">
              <a:spcBef>
                <a:spcPct val="0"/>
              </a:spcBef>
              <a:buClrTx/>
              <a:buSzTx/>
              <a:buNone/>
            </a:pPr>
            <a:r>
              <a:rPr lang="zh-CN" altLang="en-US" sz="2400" dirty="0"/>
              <a:t>      </a:t>
            </a:r>
            <a:r>
              <a:rPr lang="en" altLang="zh-CN" sz="2400" dirty="0"/>
              <a:t>@Override public void run() {           </a:t>
            </a:r>
          </a:p>
          <a:p>
            <a:pPr marL="0" lvl="0" indent="0">
              <a:spcBef>
                <a:spcPct val="0"/>
              </a:spcBef>
              <a:buClrTx/>
              <a:buSzTx/>
              <a:buNone/>
            </a:pPr>
            <a:r>
              <a:rPr lang="zh-CN" altLang="en-US" sz="2400" dirty="0"/>
              <a:t>       </a:t>
            </a:r>
            <a:r>
              <a:rPr lang="en" altLang="zh-CN" sz="2400" dirty="0"/>
              <a:t>     </a:t>
            </a:r>
            <a:r>
              <a:rPr lang="en-US" altLang="zh-CN" sz="2400" dirty="0"/>
              <a:t>……</a:t>
            </a:r>
            <a:r>
              <a:rPr lang="en" altLang="zh-CN" sz="2400" dirty="0"/>
              <a:t>         </a:t>
            </a:r>
          </a:p>
          <a:p>
            <a:pPr marL="0" lvl="0" indent="0">
              <a:spcBef>
                <a:spcPct val="0"/>
              </a:spcBef>
              <a:buClrTx/>
              <a:buSzTx/>
              <a:buNone/>
            </a:pPr>
            <a:r>
              <a:rPr lang="zh-CN" altLang="en-US" sz="2400" dirty="0"/>
              <a:t>        </a:t>
            </a:r>
            <a:r>
              <a:rPr lang="en" altLang="zh-CN" sz="2400" dirty="0"/>
              <a:t>}         </a:t>
            </a:r>
          </a:p>
          <a:p>
            <a:pPr marL="0" lvl="0" indent="0">
              <a:spcBef>
                <a:spcPct val="0"/>
              </a:spcBef>
              <a:buClrTx/>
              <a:buSzTx/>
              <a:buNone/>
            </a:pPr>
            <a:r>
              <a:rPr lang="zh-CN" altLang="en-US" sz="2400" dirty="0"/>
              <a:t> </a:t>
            </a:r>
            <a:r>
              <a:rPr lang="en" altLang="zh-CN" sz="2400" dirty="0"/>
              <a:t>});</a:t>
            </a:r>
            <a:endParaRPr lang="zh-CN" altLang="en-US" dirty="0"/>
          </a:p>
          <a:p>
            <a:endParaRPr lang="en-US" altLang="zh-CN" dirty="0"/>
          </a:p>
          <a:p>
            <a:endParaRPr lang="en-US" altLang="zh-CN" dirty="0"/>
          </a:p>
          <a:p>
            <a:pPr marL="0" lvl="0" indent="0">
              <a:spcBef>
                <a:spcPct val="0"/>
              </a:spcBef>
              <a:buClrTx/>
              <a:buSzTx/>
              <a:buNone/>
            </a:pPr>
            <a:r>
              <a:rPr lang="en" altLang="zh-CN" sz="2800" dirty="0" err="1"/>
              <a:t>Platform.runLater</a:t>
            </a:r>
            <a:r>
              <a:rPr lang="en-US" altLang="zh-CN" sz="2800" dirty="0"/>
              <a:t>()-&gt;{……}}</a:t>
            </a:r>
            <a:endParaRPr lang="zh-CN" altLang="en-US" dirty="0"/>
          </a:p>
        </p:txBody>
      </p:sp>
      <p:sp>
        <p:nvSpPr>
          <p:cNvPr id="4" name="页脚占位符 3"/>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1713214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ch26imageslides_Page_009.png"/>
          <p:cNvPicPr>
            <a:picLocks noGrp="1" noChangeAspect="1"/>
          </p:cNvPicPr>
          <p:nvPr isPhoto="1"/>
        </p:nvPicPr>
        <p:blipFill>
          <a:blip r:embed="rId3"/>
          <a:srcRect/>
          <a:stretch>
            <a:fillRect/>
          </a:stretch>
        </p:blipFill>
        <p:spPr bwMode="auto">
          <a:xfrm>
            <a:off x="0" y="652463"/>
            <a:ext cx="11726863" cy="7119937"/>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defRPr/>
            </a:pPr>
            <a:r>
              <a:rPr lang="en-US" dirty="0">
                <a:solidFill>
                  <a:srgbClr val="24B5A1"/>
                </a:solidFill>
                <a:latin typeface="Arial"/>
              </a:rPr>
              <a:t>23.3  </a:t>
            </a:r>
            <a:r>
              <a:rPr lang="en-US" dirty="0">
                <a:solidFill>
                  <a:srgbClr val="3380E6"/>
                </a:solidFill>
                <a:latin typeface="Arial"/>
              </a:rPr>
              <a:t>Creating and Executing Threads with </a:t>
            </a:r>
            <a:r>
              <a:rPr lang="en-US" dirty="0">
                <a:solidFill>
                  <a:srgbClr val="3380E6"/>
                </a:solidFill>
                <a:latin typeface="Lucida Console" pitchFamily="49" charset="0"/>
              </a:rPr>
              <a:t>Executor</a:t>
            </a:r>
            <a:r>
              <a:rPr lang="en-US" dirty="0">
                <a:solidFill>
                  <a:srgbClr val="3380E6"/>
                </a:solidFill>
                <a:latin typeface="Arial"/>
              </a:rPr>
              <a:t> Framework</a:t>
            </a:r>
            <a:endParaRPr lang="zh-CN" altLang="en-US" dirty="0"/>
          </a:p>
        </p:txBody>
      </p:sp>
      <p:sp>
        <p:nvSpPr>
          <p:cNvPr id="21507" name="文本占位符 2"/>
          <p:cNvSpPr>
            <a:spLocks noGrp="1"/>
          </p:cNvSpPr>
          <p:nvPr>
            <p:ph type="body" idx="1"/>
          </p:nvPr>
        </p:nvSpPr>
        <p:spPr/>
        <p:txBody>
          <a:bodyPr/>
          <a:lstStyle/>
          <a:p>
            <a:pPr eaLnBrk="1" hangingPunct="1"/>
            <a:r>
              <a:rPr lang="en-US" altLang="zh-CN" sz="3000" dirty="0">
                <a:solidFill>
                  <a:srgbClr val="FF0000"/>
                </a:solidFill>
                <a:latin typeface="Times New Roman" pitchFamily="18" charset="0"/>
                <a:ea typeface="宋体" pitchFamily="2" charset="-122"/>
                <a:cs typeface="Times New Roman" pitchFamily="18" charset="0"/>
              </a:rPr>
              <a:t>Runnable</a:t>
            </a:r>
            <a:r>
              <a:rPr lang="en-US" altLang="zh-CN" sz="3000" dirty="0">
                <a:latin typeface="Times New Roman" pitchFamily="18" charset="0"/>
                <a:ea typeface="宋体" pitchFamily="2" charset="-122"/>
                <a:cs typeface="Times New Roman" pitchFamily="18" charset="0"/>
              </a:rPr>
              <a:t> </a:t>
            </a:r>
            <a:r>
              <a:rPr lang="en-US" altLang="zh-CN" sz="3000" dirty="0">
                <a:solidFill>
                  <a:srgbClr val="FF0000"/>
                </a:solidFill>
                <a:latin typeface="Times New Roman" pitchFamily="18" charset="0"/>
                <a:ea typeface="宋体" pitchFamily="2" charset="-122"/>
                <a:cs typeface="Times New Roman" pitchFamily="18" charset="0"/>
              </a:rPr>
              <a:t>interface</a:t>
            </a:r>
          </a:p>
          <a:p>
            <a:pPr lvl="1" eaLnBrk="1" hangingPunct="1"/>
            <a:r>
              <a:rPr lang="en-US" altLang="zh-CN" sz="2600" dirty="0">
                <a:latin typeface="Times New Roman" pitchFamily="18" charset="0"/>
                <a:ea typeface="宋体" pitchFamily="2" charset="-122"/>
                <a:cs typeface="Times New Roman" pitchFamily="18" charset="0"/>
              </a:rPr>
              <a:t>Preferred means of creating a multithreaded application</a:t>
            </a:r>
          </a:p>
          <a:p>
            <a:pPr lvl="1" eaLnBrk="1" hangingPunct="1"/>
            <a:r>
              <a:rPr lang="en-US" altLang="zh-CN" sz="2600" dirty="0">
                <a:latin typeface="Times New Roman" pitchFamily="18" charset="0"/>
                <a:ea typeface="宋体" pitchFamily="2" charset="-122"/>
                <a:cs typeface="Times New Roman" pitchFamily="18" charset="0"/>
              </a:rPr>
              <a:t>Declares method </a:t>
            </a:r>
            <a:r>
              <a:rPr lang="en-US" altLang="zh-CN" sz="2600" dirty="0">
                <a:solidFill>
                  <a:srgbClr val="FF0000"/>
                </a:solidFill>
                <a:latin typeface="Times New Roman" pitchFamily="18" charset="0"/>
                <a:ea typeface="宋体" pitchFamily="2" charset="-122"/>
                <a:cs typeface="Times New Roman" pitchFamily="18" charset="0"/>
              </a:rPr>
              <a:t>run</a:t>
            </a:r>
          </a:p>
          <a:p>
            <a:pPr lvl="1" eaLnBrk="1" hangingPunct="1"/>
            <a:r>
              <a:rPr lang="en-US" altLang="zh-CN" sz="2600" dirty="0">
                <a:solidFill>
                  <a:srgbClr val="FF0000"/>
                </a:solidFill>
                <a:latin typeface="Times New Roman" pitchFamily="18" charset="0"/>
                <a:ea typeface="宋体" pitchFamily="2" charset="-122"/>
                <a:cs typeface="Times New Roman" pitchFamily="18" charset="0"/>
              </a:rPr>
              <a:t>Executed by an object that implements the Executor interface</a:t>
            </a:r>
          </a:p>
          <a:p>
            <a:pPr eaLnBrk="1" hangingPunct="1"/>
            <a:r>
              <a:rPr lang="en-US" altLang="zh-CN" sz="3000" dirty="0">
                <a:solidFill>
                  <a:srgbClr val="FF0000"/>
                </a:solidFill>
                <a:latin typeface="Times New Roman" pitchFamily="18" charset="0"/>
                <a:ea typeface="宋体" pitchFamily="2" charset="-122"/>
                <a:cs typeface="Times New Roman" pitchFamily="18" charset="0"/>
              </a:rPr>
              <a:t>Executor interface</a:t>
            </a:r>
          </a:p>
          <a:p>
            <a:pPr lvl="1" eaLnBrk="1" hangingPunct="1"/>
            <a:r>
              <a:rPr lang="en-US" altLang="zh-CN" sz="2600" dirty="0">
                <a:latin typeface="Times New Roman" pitchFamily="18" charset="0"/>
                <a:ea typeface="宋体" pitchFamily="2" charset="-122"/>
                <a:cs typeface="Times New Roman" pitchFamily="18" charset="0"/>
              </a:rPr>
              <a:t>Declares method </a:t>
            </a:r>
            <a:r>
              <a:rPr lang="en-US" altLang="zh-CN" sz="2600" dirty="0">
                <a:solidFill>
                  <a:srgbClr val="FF0000"/>
                </a:solidFill>
                <a:latin typeface="Times New Roman" pitchFamily="18" charset="0"/>
                <a:ea typeface="宋体" pitchFamily="2" charset="-122"/>
                <a:cs typeface="Times New Roman" pitchFamily="18" charset="0"/>
              </a:rPr>
              <a:t>execute</a:t>
            </a:r>
          </a:p>
          <a:p>
            <a:pPr lvl="1" eaLnBrk="1" hangingPunct="1"/>
            <a:r>
              <a:rPr lang="en-US" altLang="zh-CN" sz="2600" dirty="0">
                <a:latin typeface="Times New Roman" pitchFamily="18" charset="0"/>
                <a:ea typeface="宋体" pitchFamily="2" charset="-122"/>
                <a:cs typeface="Times New Roman" pitchFamily="18" charset="0"/>
              </a:rPr>
              <a:t>Creates and manages a group of threads called a thread pool</a:t>
            </a:r>
          </a:p>
          <a:p>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1"/>
          </p:nvPr>
        </p:nvSpPr>
        <p:spPr/>
        <p:txBody>
          <a:bodyPr/>
          <a:lstStyle/>
          <a:p>
            <a:pPr>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defRPr/>
            </a:pPr>
            <a:r>
              <a:rPr lang="en-US" dirty="0">
                <a:solidFill>
                  <a:srgbClr val="24B5A1"/>
                </a:solidFill>
                <a:latin typeface="Arial"/>
              </a:rPr>
              <a:t>23.3  </a:t>
            </a:r>
            <a:r>
              <a:rPr lang="en-US" dirty="0">
                <a:solidFill>
                  <a:srgbClr val="3380E6"/>
                </a:solidFill>
                <a:latin typeface="Arial"/>
              </a:rPr>
              <a:t>Creating and Executing Threads with </a:t>
            </a:r>
            <a:r>
              <a:rPr lang="en-US" dirty="0">
                <a:solidFill>
                  <a:srgbClr val="3380E6"/>
                </a:solidFill>
                <a:latin typeface="Lucida Console" pitchFamily="49" charset="0"/>
              </a:rPr>
              <a:t>Executor</a:t>
            </a:r>
            <a:r>
              <a:rPr lang="en-US" dirty="0">
                <a:solidFill>
                  <a:srgbClr val="3380E6"/>
                </a:solidFill>
                <a:latin typeface="Arial"/>
              </a:rPr>
              <a:t> Framework(cont.)</a:t>
            </a:r>
            <a:endParaRPr lang="zh-CN" altLang="en-US" dirty="0"/>
          </a:p>
        </p:txBody>
      </p:sp>
      <p:sp>
        <p:nvSpPr>
          <p:cNvPr id="22531" name="文本占位符 2"/>
          <p:cNvSpPr>
            <a:spLocks noGrp="1"/>
          </p:cNvSpPr>
          <p:nvPr>
            <p:ph type="body" idx="1"/>
          </p:nvPr>
        </p:nvSpPr>
        <p:spPr/>
        <p:txBody>
          <a:bodyPr/>
          <a:lstStyle/>
          <a:p>
            <a:pPr eaLnBrk="1" hangingPunct="1">
              <a:lnSpc>
                <a:spcPct val="90000"/>
              </a:lnSpc>
            </a:pPr>
            <a:r>
              <a:rPr lang="en-US" altLang="zh-CN" dirty="0" err="1">
                <a:solidFill>
                  <a:srgbClr val="FF0000"/>
                </a:solidFill>
                <a:latin typeface="Lucida Console" pitchFamily="49" charset="0"/>
                <a:ea typeface="宋体" pitchFamily="2" charset="-122"/>
              </a:rPr>
              <a:t>ExecutorService</a:t>
            </a:r>
            <a:r>
              <a:rPr lang="en-US" altLang="zh-CN" dirty="0">
                <a:solidFill>
                  <a:srgbClr val="FF0000"/>
                </a:solidFill>
                <a:ea typeface="宋体" pitchFamily="2" charset="-122"/>
              </a:rPr>
              <a:t> interface</a:t>
            </a:r>
          </a:p>
          <a:p>
            <a:pPr lvl="1" eaLnBrk="1" hangingPunct="1">
              <a:lnSpc>
                <a:spcPct val="90000"/>
              </a:lnSpc>
            </a:pPr>
            <a:r>
              <a:rPr lang="en-US" altLang="zh-CN" dirty="0" err="1">
                <a:ea typeface="宋体" pitchFamily="2" charset="-122"/>
              </a:rPr>
              <a:t>Subinterface</a:t>
            </a:r>
            <a:r>
              <a:rPr lang="en-US" altLang="zh-CN" dirty="0">
                <a:ea typeface="宋体" pitchFamily="2" charset="-122"/>
              </a:rPr>
              <a:t> of </a:t>
            </a:r>
            <a:r>
              <a:rPr lang="en-US" altLang="zh-CN" dirty="0">
                <a:latin typeface="Lucida Console" pitchFamily="49" charset="0"/>
                <a:ea typeface="宋体" pitchFamily="2" charset="-122"/>
              </a:rPr>
              <a:t>Executor</a:t>
            </a:r>
            <a:r>
              <a:rPr lang="en-US" altLang="zh-CN" dirty="0">
                <a:ea typeface="宋体" pitchFamily="2" charset="-122"/>
              </a:rPr>
              <a:t> that declares other methods for managing the life cycle of an </a:t>
            </a:r>
            <a:r>
              <a:rPr lang="en-US" altLang="zh-CN" dirty="0">
                <a:latin typeface="Lucida Console" pitchFamily="49" charset="0"/>
                <a:ea typeface="宋体" pitchFamily="2" charset="-122"/>
              </a:rPr>
              <a:t>Executor</a:t>
            </a:r>
          </a:p>
          <a:p>
            <a:pPr lvl="1" eaLnBrk="1" hangingPunct="1">
              <a:lnSpc>
                <a:spcPct val="90000"/>
              </a:lnSpc>
            </a:pPr>
            <a:r>
              <a:rPr lang="en-US" altLang="zh-CN" dirty="0">
                <a:ea typeface="宋体" pitchFamily="2" charset="-122"/>
              </a:rPr>
              <a:t>Can be created using </a:t>
            </a:r>
            <a:r>
              <a:rPr lang="en-US" altLang="zh-CN" dirty="0">
                <a:latin typeface="Lucida Console" pitchFamily="49" charset="0"/>
                <a:ea typeface="宋体" pitchFamily="2" charset="-122"/>
              </a:rPr>
              <a:t>static</a:t>
            </a:r>
            <a:r>
              <a:rPr lang="en-US" altLang="zh-CN" dirty="0">
                <a:ea typeface="宋体" pitchFamily="2" charset="-122"/>
              </a:rPr>
              <a:t> methods of class </a:t>
            </a:r>
            <a:r>
              <a:rPr lang="en-US" altLang="zh-CN" dirty="0">
                <a:latin typeface="Lucida Console" pitchFamily="49" charset="0"/>
                <a:ea typeface="宋体" pitchFamily="2" charset="-122"/>
              </a:rPr>
              <a:t>Executors</a:t>
            </a:r>
          </a:p>
          <a:p>
            <a:pPr lvl="1" eaLnBrk="1" hangingPunct="1">
              <a:lnSpc>
                <a:spcPct val="90000"/>
              </a:lnSpc>
            </a:pPr>
            <a:r>
              <a:rPr lang="en-US" altLang="zh-CN" dirty="0">
                <a:ea typeface="宋体" pitchFamily="2" charset="-122"/>
              </a:rPr>
              <a:t>Method </a:t>
            </a:r>
            <a:r>
              <a:rPr lang="en-US" altLang="zh-CN" dirty="0">
                <a:latin typeface="Lucida Console" pitchFamily="49" charset="0"/>
                <a:ea typeface="宋体" pitchFamily="2" charset="-122"/>
              </a:rPr>
              <a:t>shutdown</a:t>
            </a:r>
            <a:r>
              <a:rPr lang="en-US" altLang="zh-CN" dirty="0">
                <a:ea typeface="宋体" pitchFamily="2" charset="-122"/>
              </a:rPr>
              <a:t> ends threads when tasks are completed</a:t>
            </a:r>
            <a:endParaRPr lang="en-US" altLang="zh-CN" dirty="0">
              <a:latin typeface="Lucida Console" pitchFamily="49" charset="0"/>
              <a:ea typeface="宋体" pitchFamily="2" charset="-122"/>
            </a:endParaRPr>
          </a:p>
          <a:p>
            <a:pPr eaLnBrk="1" hangingPunct="1">
              <a:lnSpc>
                <a:spcPct val="90000"/>
              </a:lnSpc>
            </a:pPr>
            <a:r>
              <a:rPr lang="en-US" altLang="zh-CN" dirty="0">
                <a:solidFill>
                  <a:srgbClr val="FF0000"/>
                </a:solidFill>
                <a:latin typeface="Lucida Console" pitchFamily="49" charset="0"/>
                <a:ea typeface="宋体" pitchFamily="2" charset="-122"/>
              </a:rPr>
              <a:t>Executors</a:t>
            </a:r>
            <a:r>
              <a:rPr lang="en-US" altLang="zh-CN" dirty="0">
                <a:solidFill>
                  <a:srgbClr val="FF0000"/>
                </a:solidFill>
                <a:ea typeface="宋体" pitchFamily="2" charset="-122"/>
              </a:rPr>
              <a:t> class</a:t>
            </a:r>
          </a:p>
          <a:p>
            <a:pPr lvl="1" eaLnBrk="1" hangingPunct="1">
              <a:lnSpc>
                <a:spcPct val="90000"/>
              </a:lnSpc>
            </a:pPr>
            <a:r>
              <a:rPr lang="en-US" altLang="zh-CN" dirty="0">
                <a:ea typeface="宋体" pitchFamily="2" charset="-122"/>
              </a:rPr>
              <a:t>Method </a:t>
            </a:r>
            <a:r>
              <a:rPr lang="en-US" altLang="zh-CN" dirty="0" err="1">
                <a:latin typeface="Lucida Console" pitchFamily="49" charset="0"/>
                <a:ea typeface="宋体" pitchFamily="2" charset="-122"/>
              </a:rPr>
              <a:t>newFixedThreadPool</a:t>
            </a:r>
            <a:r>
              <a:rPr lang="en-US" altLang="zh-CN" dirty="0">
                <a:ea typeface="宋体" pitchFamily="2" charset="-122"/>
              </a:rPr>
              <a:t> creates a pool consisting of a fixed number of threads</a:t>
            </a:r>
          </a:p>
          <a:p>
            <a:pPr lvl="1" eaLnBrk="1" hangingPunct="1">
              <a:lnSpc>
                <a:spcPct val="90000"/>
              </a:lnSpc>
            </a:pPr>
            <a:r>
              <a:rPr lang="en-US" altLang="zh-CN" dirty="0">
                <a:ea typeface="宋体" pitchFamily="2" charset="-122"/>
              </a:rPr>
              <a:t>Method </a:t>
            </a:r>
            <a:r>
              <a:rPr lang="en-US" altLang="zh-CN" dirty="0" err="1">
                <a:latin typeface="Lucida Console" pitchFamily="49" charset="0"/>
                <a:ea typeface="宋体" pitchFamily="2" charset="-122"/>
              </a:rPr>
              <a:t>newCachedThreadPool</a:t>
            </a:r>
            <a:r>
              <a:rPr lang="en-US" altLang="zh-CN" dirty="0">
                <a:ea typeface="宋体" pitchFamily="2" charset="-122"/>
              </a:rPr>
              <a:t> creates a pool that creates new threads as they are needed</a:t>
            </a:r>
          </a:p>
          <a:p>
            <a:endParaRPr lang="zh-CN" altLang="en-US" dirty="0"/>
          </a:p>
        </p:txBody>
      </p:sp>
      <p:sp>
        <p:nvSpPr>
          <p:cNvPr id="4" name="页脚占位符 3"/>
          <p:cNvSpPr>
            <a:spLocks noGrp="1"/>
          </p:cNvSpPr>
          <p:nvPr>
            <p:ph type="ftr" sz="quarter" idx="11"/>
          </p:nvPr>
        </p:nvSpPr>
        <p:spPr/>
        <p:txBody>
          <a:bodyPr/>
          <a:lstStyle/>
          <a:p>
            <a:pPr>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ch26imageslides_Page_010.png"/>
          <p:cNvPicPr>
            <a:picLocks noGrp="1" noChangeAspect="1"/>
          </p:cNvPicPr>
          <p:nvPr isPhoto="1"/>
        </p:nvPicPr>
        <p:blipFill>
          <a:blip r:embed="rId3"/>
          <a:srcRect r="22501" b="58221"/>
          <a:stretch>
            <a:fillRect/>
          </a:stretch>
        </p:blipFill>
        <p:spPr bwMode="auto">
          <a:xfrm>
            <a:off x="-381000" y="533400"/>
            <a:ext cx="9525000" cy="31178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ch26imageslides_Page_011.png"/>
          <p:cNvPicPr>
            <a:picLocks noGrp="1" noChangeAspect="1"/>
          </p:cNvPicPr>
          <p:nvPr isPhoto="1"/>
        </p:nvPicPr>
        <p:blipFill>
          <a:blip r:embed="rId3"/>
          <a:srcRect r="26666" b="17043"/>
          <a:stretch>
            <a:fillRect/>
          </a:stretch>
        </p:blipFill>
        <p:spPr bwMode="auto">
          <a:xfrm>
            <a:off x="0" y="0"/>
            <a:ext cx="8369300" cy="574833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ch26imageslides_Page_012.png"/>
          <p:cNvPicPr>
            <a:picLocks noGrp="1" noChangeAspect="1"/>
          </p:cNvPicPr>
          <p:nvPr isPhoto="1"/>
        </p:nvPicPr>
        <p:blipFill>
          <a:blip r:embed="rId3"/>
          <a:srcRect r="22501" b="17043"/>
          <a:stretch>
            <a:fillRect/>
          </a:stretch>
        </p:blipFill>
        <p:spPr bwMode="auto">
          <a:xfrm>
            <a:off x="0" y="228600"/>
            <a:ext cx="8728075" cy="5672138"/>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ch26imageslides_Page_013.png"/>
          <p:cNvPicPr>
            <a:picLocks noGrp="1" noChangeAspect="1"/>
          </p:cNvPicPr>
          <p:nvPr isPhoto="1"/>
        </p:nvPicPr>
        <p:blipFill>
          <a:blip r:embed="rId3"/>
          <a:srcRect r="18333" b="3317"/>
          <a:stretch>
            <a:fillRect/>
          </a:stretch>
        </p:blipFill>
        <p:spPr bwMode="auto">
          <a:xfrm>
            <a:off x="0" y="0"/>
            <a:ext cx="9223375" cy="6629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ch26imageslides_Page_014.png"/>
          <p:cNvPicPr>
            <a:picLocks noGrp="1" noChangeAspect="1"/>
          </p:cNvPicPr>
          <p:nvPr isPhoto="1"/>
        </p:nvPicPr>
        <p:blipFill>
          <a:blip r:embed="rId3"/>
          <a:srcRect/>
          <a:stretch>
            <a:fillRect/>
          </a:stretch>
        </p:blipFill>
        <p:spPr bwMode="auto">
          <a:xfrm>
            <a:off x="0" y="652463"/>
            <a:ext cx="10723563" cy="651033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ch26imageslides_Page_015.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ltLang="zh-CN" dirty="0">
                <a:solidFill>
                  <a:srgbClr val="24B5A1"/>
                </a:solidFill>
                <a:latin typeface="Arial"/>
              </a:rPr>
              <a:t>Objectives</a:t>
            </a:r>
            <a:endParaRPr lang="en-US" dirty="0">
              <a:solidFill>
                <a:srgbClr val="3380E6"/>
              </a:solidFill>
              <a:latin typeface="Arial"/>
            </a:endParaRPr>
          </a:p>
        </p:txBody>
      </p:sp>
      <p:sp>
        <p:nvSpPr>
          <p:cNvPr id="13315" name="Text Placeholder 2"/>
          <p:cNvSpPr>
            <a:spLocks noGrp="1"/>
          </p:cNvSpPr>
          <p:nvPr>
            <p:ph type="body" idx="1"/>
          </p:nvPr>
        </p:nvSpPr>
        <p:spPr/>
        <p:txBody>
          <a:bodyPr/>
          <a:lstStyle/>
          <a:p>
            <a:r>
              <a:rPr lang="en-US" altLang="zh-CN" sz="1800" dirty="0"/>
              <a:t>Understand </a:t>
            </a:r>
            <a:r>
              <a:rPr lang="en-US" altLang="zh-CN" sz="1800" dirty="0">
                <a:solidFill>
                  <a:srgbClr val="FF0000"/>
                </a:solidFill>
              </a:rPr>
              <a:t>concurrency</a:t>
            </a:r>
            <a:r>
              <a:rPr lang="en-US" altLang="zh-CN" sz="1800" dirty="0"/>
              <a:t>, </a:t>
            </a:r>
            <a:r>
              <a:rPr lang="en-US" altLang="zh-CN" sz="1800" dirty="0">
                <a:solidFill>
                  <a:srgbClr val="FF0000"/>
                </a:solidFill>
              </a:rPr>
              <a:t>parallelism</a:t>
            </a:r>
            <a:r>
              <a:rPr lang="en-US" altLang="zh-CN" sz="1800" dirty="0"/>
              <a:t> and </a:t>
            </a:r>
            <a:r>
              <a:rPr lang="en-US" altLang="zh-CN" sz="1800" dirty="0">
                <a:solidFill>
                  <a:srgbClr val="FF0000"/>
                </a:solidFill>
              </a:rPr>
              <a:t>multithreading</a:t>
            </a:r>
            <a:r>
              <a:rPr lang="en-US" altLang="zh-CN" sz="1800" dirty="0"/>
              <a:t>.</a:t>
            </a:r>
          </a:p>
          <a:p>
            <a:r>
              <a:rPr lang="en-US" altLang="zh-CN" sz="1800" dirty="0"/>
              <a:t>Learn </a:t>
            </a:r>
            <a:r>
              <a:rPr lang="en-US" altLang="zh-CN" sz="1800" dirty="0">
                <a:solidFill>
                  <a:srgbClr val="FF0000"/>
                </a:solidFill>
              </a:rPr>
              <a:t>the thread life cycle</a:t>
            </a:r>
            <a:r>
              <a:rPr lang="en-US" altLang="zh-CN" sz="1800" dirty="0"/>
              <a:t>.</a:t>
            </a:r>
          </a:p>
          <a:p>
            <a:r>
              <a:rPr lang="en-US" altLang="zh-CN" sz="1800" dirty="0"/>
              <a:t>Use </a:t>
            </a:r>
            <a:r>
              <a:rPr lang="en-US" altLang="zh-CN" sz="1800" dirty="0" err="1">
                <a:solidFill>
                  <a:srgbClr val="FF0000"/>
                </a:solidFill>
              </a:rPr>
              <a:t>ExecutorService</a:t>
            </a:r>
            <a:r>
              <a:rPr lang="en-US" altLang="zh-CN" sz="1800" dirty="0"/>
              <a:t> to launch concurrent threads that execute </a:t>
            </a:r>
            <a:r>
              <a:rPr lang="en-US" altLang="zh-CN" sz="1800" dirty="0" err="1"/>
              <a:t>Runnables</a:t>
            </a:r>
            <a:r>
              <a:rPr lang="en-US" altLang="zh-CN" sz="1800" dirty="0"/>
              <a:t>.</a:t>
            </a:r>
          </a:p>
          <a:p>
            <a:r>
              <a:rPr lang="en-US" altLang="zh-CN" sz="1800" dirty="0"/>
              <a:t>Use </a:t>
            </a:r>
            <a:r>
              <a:rPr lang="en-US" altLang="zh-CN" sz="1800" dirty="0">
                <a:solidFill>
                  <a:srgbClr val="FF0000"/>
                </a:solidFill>
              </a:rPr>
              <a:t>synchronized</a:t>
            </a:r>
            <a:r>
              <a:rPr lang="en-US" altLang="zh-CN" sz="1800" dirty="0"/>
              <a:t> methods to coordinate access to shared mutable data.</a:t>
            </a:r>
          </a:p>
          <a:p>
            <a:r>
              <a:rPr lang="en-US" altLang="zh-CN" sz="1800" dirty="0"/>
              <a:t>Understand </a:t>
            </a:r>
            <a:r>
              <a:rPr lang="en-US" altLang="zh-CN" sz="1800" dirty="0">
                <a:solidFill>
                  <a:srgbClr val="FF0000"/>
                </a:solidFill>
              </a:rPr>
              <a:t>producer/consumer</a:t>
            </a:r>
            <a:r>
              <a:rPr lang="en-US" altLang="zh-CN" sz="1800" dirty="0"/>
              <a:t> </a:t>
            </a:r>
            <a:r>
              <a:rPr lang="en-US" altLang="zh-CN" sz="1800" dirty="0">
                <a:solidFill>
                  <a:srgbClr val="FF0000"/>
                </a:solidFill>
              </a:rPr>
              <a:t>relationships</a:t>
            </a:r>
            <a:r>
              <a:rPr lang="en-US" altLang="zh-CN" sz="1800" dirty="0"/>
              <a:t>.</a:t>
            </a:r>
          </a:p>
          <a:p>
            <a:r>
              <a:rPr lang="en-US" altLang="zh-CN" sz="1800" dirty="0"/>
              <a:t>Use JavaFX’s concurrency APIs to update GUIs in a thread-safe manner.</a:t>
            </a:r>
          </a:p>
          <a:p>
            <a:r>
              <a:rPr lang="en-US" altLang="zh-CN" sz="1800" dirty="0"/>
              <a:t>Compare the performance of Arrays methods sort and </a:t>
            </a:r>
            <a:r>
              <a:rPr lang="en-US" altLang="zh-CN" sz="1800" dirty="0" err="1"/>
              <a:t>parallelSort</a:t>
            </a:r>
            <a:r>
              <a:rPr lang="en-US" altLang="zh-CN" sz="1800" dirty="0"/>
              <a:t> on a multi-core system.</a:t>
            </a:r>
          </a:p>
          <a:p>
            <a:r>
              <a:rPr lang="en-US" altLang="zh-CN" sz="1800" dirty="0"/>
              <a:t>Use parallel streams for better performance on multi-core systems.</a:t>
            </a:r>
          </a:p>
          <a:p>
            <a:r>
              <a:rPr lang="en-US" altLang="zh-CN" sz="1800" dirty="0"/>
              <a:t>Use </a:t>
            </a:r>
            <a:r>
              <a:rPr lang="en-US" altLang="zh-CN" sz="1800" dirty="0" err="1"/>
              <a:t>CompletableFutures</a:t>
            </a:r>
            <a:r>
              <a:rPr lang="en-US" altLang="zh-CN" sz="1800" dirty="0"/>
              <a:t> to execute long calculations asynchronously and get the results in the future.</a:t>
            </a:r>
          </a:p>
        </p:txBody>
      </p:sp>
      <p:sp>
        <p:nvSpPr>
          <p:cNvPr id="4" name="Footer Placeholder 3"/>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1077535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23.4  </a:t>
            </a:r>
            <a:r>
              <a:rPr lang="en-US" dirty="0">
                <a:solidFill>
                  <a:srgbClr val="3380E6"/>
                </a:solidFill>
                <a:latin typeface="Arial"/>
              </a:rPr>
              <a:t>Thread Synchronization</a:t>
            </a:r>
          </a:p>
        </p:txBody>
      </p:sp>
      <p:sp>
        <p:nvSpPr>
          <p:cNvPr id="29699" name="Text Placeholder 2"/>
          <p:cNvSpPr>
            <a:spLocks noGrp="1"/>
          </p:cNvSpPr>
          <p:nvPr>
            <p:ph type="body" idx="1"/>
          </p:nvPr>
        </p:nvSpPr>
        <p:spPr/>
        <p:txBody>
          <a:bodyPr/>
          <a:lstStyle/>
          <a:p>
            <a:pPr eaLnBrk="1" hangingPunct="1">
              <a:lnSpc>
                <a:spcPct val="150000"/>
              </a:lnSpc>
            </a:pPr>
            <a:r>
              <a:rPr lang="en-US" altLang="zh-CN" dirty="0">
                <a:solidFill>
                  <a:srgbClr val="FF0000"/>
                </a:solidFill>
                <a:latin typeface="Times New Roman" pitchFamily="18" charset="0"/>
                <a:ea typeface="宋体" pitchFamily="2" charset="-122"/>
                <a:cs typeface="Times New Roman" pitchFamily="18" charset="0"/>
              </a:rPr>
              <a:t>Thread synchronization</a:t>
            </a:r>
          </a:p>
          <a:p>
            <a:pPr lvl="1" eaLnBrk="1" hangingPunct="1">
              <a:lnSpc>
                <a:spcPct val="150000"/>
              </a:lnSpc>
            </a:pPr>
            <a:r>
              <a:rPr lang="en-US" altLang="zh-CN" dirty="0">
                <a:latin typeface="Times New Roman" pitchFamily="18" charset="0"/>
                <a:ea typeface="宋体" pitchFamily="2" charset="-122"/>
                <a:cs typeface="Times New Roman" pitchFamily="18" charset="0"/>
              </a:rPr>
              <a:t>Provided to the programmer with mutual exclusion(</a:t>
            </a:r>
            <a:r>
              <a:rPr lang="zh-CN" altLang="en-US" dirty="0">
                <a:latin typeface="Times New Roman" pitchFamily="18" charset="0"/>
                <a:ea typeface="宋体" pitchFamily="2" charset="-122"/>
                <a:cs typeface="Times New Roman" pitchFamily="18" charset="0"/>
              </a:rPr>
              <a:t>互斥</a:t>
            </a:r>
            <a:r>
              <a:rPr lang="en-US" altLang="zh-CN" dirty="0">
                <a:latin typeface="Times New Roman" pitchFamily="18" charset="0"/>
                <a:ea typeface="宋体" pitchFamily="2" charset="-122"/>
                <a:cs typeface="Times New Roman" pitchFamily="18" charset="0"/>
              </a:rPr>
              <a:t>)</a:t>
            </a:r>
          </a:p>
          <a:p>
            <a:pPr lvl="1"/>
            <a:r>
              <a:rPr lang="en-US" altLang="zh-CN" dirty="0">
                <a:latin typeface="Times New Roman" pitchFamily="18" charset="0"/>
                <a:ea typeface="宋体" pitchFamily="2" charset="-122"/>
                <a:cs typeface="Times New Roman" pitchFamily="18" charset="0"/>
              </a:rPr>
              <a:t>Exclusive access to a shared object</a:t>
            </a:r>
            <a:r>
              <a:rPr lang="zh-CN" altLang="en-US" dirty="0">
                <a:latin typeface="Times New Roman" pitchFamily="18" charset="0"/>
                <a:ea typeface="宋体" pitchFamily="2" charset="-122"/>
                <a:cs typeface="Times New Roman" pitchFamily="18" charset="0"/>
              </a:rPr>
              <a:t>，</a:t>
            </a:r>
            <a:r>
              <a:rPr lang="en-US" altLang="zh-CN" dirty="0">
                <a:latin typeface="Times New Roman" pitchFamily="18" charset="0"/>
                <a:ea typeface="宋体" pitchFamily="2" charset="-122"/>
                <a:cs typeface="Times New Roman" pitchFamily="18" charset="0"/>
              </a:rPr>
              <a:t>during that time, other threads desiring to access the object are kept waiting.</a:t>
            </a:r>
          </a:p>
          <a:p>
            <a:pPr lvl="1" eaLnBrk="1" hangingPunct="1">
              <a:lnSpc>
                <a:spcPct val="150000"/>
              </a:lnSpc>
            </a:pPr>
            <a:r>
              <a:rPr lang="en-US" altLang="zh-CN" dirty="0">
                <a:latin typeface="Times New Roman" pitchFamily="18" charset="0"/>
                <a:ea typeface="宋体" pitchFamily="2" charset="-122"/>
                <a:cs typeface="Times New Roman" pitchFamily="18" charset="0"/>
              </a:rPr>
              <a:t>Implemented in Java using locks</a:t>
            </a:r>
          </a:p>
          <a:p>
            <a:pPr eaLnBrk="1" hangingPunct="1">
              <a:lnSpc>
                <a:spcPct val="150000"/>
              </a:lnSpc>
            </a:pPr>
            <a:r>
              <a:rPr lang="en-US" altLang="zh-CN" dirty="0">
                <a:solidFill>
                  <a:srgbClr val="FF0000"/>
                </a:solidFill>
                <a:latin typeface="Times New Roman" pitchFamily="18" charset="0"/>
                <a:ea typeface="宋体" pitchFamily="2" charset="-122"/>
                <a:cs typeface="Times New Roman" pitchFamily="18" charset="0"/>
              </a:rPr>
              <a:t>Lock interface</a:t>
            </a:r>
          </a:p>
          <a:p>
            <a:pPr lvl="1" eaLnBrk="1" hangingPunct="1">
              <a:lnSpc>
                <a:spcPct val="150000"/>
              </a:lnSpc>
            </a:pPr>
            <a:r>
              <a:rPr lang="en-US" altLang="zh-CN" dirty="0">
                <a:solidFill>
                  <a:srgbClr val="FF0000"/>
                </a:solidFill>
                <a:latin typeface="Times New Roman" pitchFamily="18" charset="0"/>
                <a:ea typeface="宋体" pitchFamily="2" charset="-122"/>
                <a:cs typeface="Times New Roman" pitchFamily="18" charset="0"/>
              </a:rPr>
              <a:t>lock</a:t>
            </a:r>
            <a:r>
              <a:rPr lang="en-US" altLang="zh-CN" dirty="0">
                <a:latin typeface="Times New Roman" pitchFamily="18" charset="0"/>
                <a:ea typeface="宋体" pitchFamily="2" charset="-122"/>
                <a:cs typeface="Times New Roman" pitchFamily="18" charset="0"/>
              </a:rPr>
              <a:t> method obtains the lock, enforcing mutual exclusion</a:t>
            </a:r>
          </a:p>
          <a:p>
            <a:pPr lvl="1" eaLnBrk="1" hangingPunct="1">
              <a:lnSpc>
                <a:spcPct val="150000"/>
              </a:lnSpc>
            </a:pPr>
            <a:r>
              <a:rPr lang="en-US" altLang="zh-CN" dirty="0">
                <a:solidFill>
                  <a:srgbClr val="FF0000"/>
                </a:solidFill>
                <a:latin typeface="Times New Roman" pitchFamily="18" charset="0"/>
                <a:ea typeface="宋体" pitchFamily="2" charset="-122"/>
                <a:cs typeface="Times New Roman" pitchFamily="18" charset="0"/>
              </a:rPr>
              <a:t>unlock</a:t>
            </a:r>
            <a:r>
              <a:rPr lang="en-US" altLang="zh-CN" dirty="0">
                <a:latin typeface="Times New Roman" pitchFamily="18" charset="0"/>
                <a:ea typeface="宋体" pitchFamily="2" charset="-122"/>
                <a:cs typeface="Times New Roman" pitchFamily="18" charset="0"/>
              </a:rPr>
              <a:t> method releases the lock</a:t>
            </a:r>
          </a:p>
          <a:p>
            <a:pPr lvl="1" eaLnBrk="1" hangingPunct="1">
              <a:lnSpc>
                <a:spcPct val="150000"/>
              </a:lnSpc>
            </a:pPr>
            <a:r>
              <a:rPr lang="en-US" altLang="zh-CN" dirty="0">
                <a:latin typeface="Times New Roman" pitchFamily="18" charset="0"/>
                <a:ea typeface="宋体" pitchFamily="2" charset="-122"/>
                <a:cs typeface="Times New Roman" pitchFamily="18" charset="0"/>
              </a:rPr>
              <a:t>Class implements the Lock interface</a:t>
            </a:r>
          </a:p>
          <a:p>
            <a:pPr lvl="1" eaLnBrk="1" hangingPunct="1">
              <a:lnSpc>
                <a:spcPct val="150000"/>
              </a:lnSpc>
            </a:pPr>
            <a:endParaRPr lang="en-US" altLang="zh-CN" dirty="0">
              <a:latin typeface="Times New Roman" pitchFamily="18" charset="0"/>
              <a:ea typeface="宋体" pitchFamily="2" charset="-122"/>
              <a:cs typeface="Times New Roman" pitchFamily="18" charset="0"/>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Immutable Data</a:t>
            </a:r>
            <a:endParaRPr lang="zh-CN" altLang="en-US" dirty="0"/>
          </a:p>
        </p:txBody>
      </p:sp>
      <p:sp>
        <p:nvSpPr>
          <p:cNvPr id="3" name="文本占位符 2"/>
          <p:cNvSpPr>
            <a:spLocks noGrp="1"/>
          </p:cNvSpPr>
          <p:nvPr>
            <p:ph type="body" idx="1"/>
          </p:nvPr>
        </p:nvSpPr>
        <p:spPr/>
        <p:txBody>
          <a:bodyPr/>
          <a:lstStyle/>
          <a:p>
            <a:pPr>
              <a:lnSpc>
                <a:spcPct val="150000"/>
              </a:lnSpc>
            </a:pPr>
            <a:r>
              <a:rPr lang="en-US" altLang="zh-CN" sz="2500" dirty="0">
                <a:latin typeface="Times New Roman" pitchFamily="18" charset="0"/>
                <a:cs typeface="Times New Roman" pitchFamily="18" charset="0"/>
              </a:rPr>
              <a:t>Actually, thread synchronization is necessary only for shared mutable data, </a:t>
            </a:r>
          </a:p>
          <a:p>
            <a:pPr>
              <a:lnSpc>
                <a:spcPct val="150000"/>
              </a:lnSpc>
            </a:pPr>
            <a:r>
              <a:rPr lang="en-US" altLang="zh-CN" sz="2500" dirty="0">
                <a:latin typeface="Times New Roman" pitchFamily="18" charset="0"/>
                <a:cs typeface="Times New Roman" pitchFamily="18" charset="0"/>
              </a:rPr>
              <a:t>When you share immutable data across threads, declare the corresponding data fields </a:t>
            </a:r>
            <a:r>
              <a:rPr lang="en-US" altLang="zh-CN" sz="2500" dirty="0">
                <a:solidFill>
                  <a:srgbClr val="FF0000"/>
                </a:solidFill>
                <a:latin typeface="Times New Roman" pitchFamily="18" charset="0"/>
                <a:cs typeface="Times New Roman" pitchFamily="18" charset="0"/>
              </a:rPr>
              <a:t>final</a:t>
            </a:r>
            <a:r>
              <a:rPr lang="en-US" altLang="zh-CN" sz="2500" dirty="0">
                <a:latin typeface="Times New Roman" pitchFamily="18" charset="0"/>
                <a:cs typeface="Times New Roman" pitchFamily="18" charset="0"/>
              </a:rPr>
              <a:t> to indicate that the values of the variables will not change after they’re initialized</a:t>
            </a:r>
            <a:endParaRPr lang="zh-CN" altLang="en-US" sz="2500" dirty="0">
              <a:latin typeface="Times New Roman" pitchFamily="18" charset="0"/>
              <a:cs typeface="Times New Roman" pitchFamily="18" charset="0"/>
            </a:endParaRPr>
          </a:p>
        </p:txBody>
      </p:sp>
      <p:sp>
        <p:nvSpPr>
          <p:cNvPr id="4" name="页脚占位符 3"/>
          <p:cNvSpPr>
            <a:spLocks noGrp="1"/>
          </p:cNvSpPr>
          <p:nvPr>
            <p:ph type="ftr" sz="quarter" idx="11"/>
          </p:nvPr>
        </p:nvSpPr>
        <p:spPr/>
        <p:txBody>
          <a:bodyPr/>
          <a:lstStyle/>
          <a:p>
            <a:pPr>
              <a:defRPr/>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23.4  </a:t>
            </a:r>
            <a:r>
              <a:rPr lang="en-US" dirty="0">
                <a:solidFill>
                  <a:srgbClr val="3380E6"/>
                </a:solidFill>
                <a:latin typeface="Arial"/>
              </a:rPr>
              <a:t>Thread Synchronization (cont.)</a:t>
            </a:r>
          </a:p>
        </p:txBody>
      </p:sp>
      <p:sp>
        <p:nvSpPr>
          <p:cNvPr id="30723" name="Text Placeholder 2"/>
          <p:cNvSpPr>
            <a:spLocks noGrp="1"/>
          </p:cNvSpPr>
          <p:nvPr>
            <p:ph type="body" idx="1"/>
          </p:nvPr>
        </p:nvSpPr>
        <p:spPr/>
        <p:txBody>
          <a:bodyPr/>
          <a:lstStyle/>
          <a:p>
            <a:pPr eaLnBrk="1" hangingPunct="1">
              <a:lnSpc>
                <a:spcPct val="90000"/>
              </a:lnSpc>
            </a:pPr>
            <a:r>
              <a:rPr lang="en-US" altLang="zh-CN" sz="2500" dirty="0">
                <a:solidFill>
                  <a:srgbClr val="000000"/>
                </a:solidFill>
                <a:latin typeface="Times New Roman" pitchFamily="18" charset="0"/>
                <a:ea typeface="宋体" pitchFamily="2" charset="-122"/>
              </a:rPr>
              <a:t>The </a:t>
            </a:r>
            <a:r>
              <a:rPr lang="en-US" altLang="zh-CN" sz="2500" dirty="0">
                <a:solidFill>
                  <a:srgbClr val="000000"/>
                </a:solidFill>
                <a:latin typeface="Lucida Console" pitchFamily="49" charset="0"/>
                <a:ea typeface="宋体" pitchFamily="2" charset="-122"/>
              </a:rPr>
              <a:t>synchronized</a:t>
            </a:r>
            <a:r>
              <a:rPr lang="en-US" altLang="zh-CN" sz="2500" dirty="0">
                <a:solidFill>
                  <a:srgbClr val="000000"/>
                </a:solidFill>
                <a:latin typeface="Times New Roman" pitchFamily="18" charset="0"/>
                <a:ea typeface="宋体" pitchFamily="2" charset="-122"/>
              </a:rPr>
              <a:t> statements are declared using the </a:t>
            </a:r>
            <a:r>
              <a:rPr lang="en-US" altLang="zh-CN" sz="2500" dirty="0">
                <a:solidFill>
                  <a:srgbClr val="0000FF"/>
                </a:solidFill>
                <a:latin typeface="LucidaSansTypewriter"/>
                <a:ea typeface="宋体" pitchFamily="2" charset="-122"/>
              </a:rPr>
              <a:t>synchronized</a:t>
            </a:r>
            <a:r>
              <a:rPr lang="en-US" altLang="zh-CN" sz="2500" dirty="0">
                <a:solidFill>
                  <a:srgbClr val="0000FF"/>
                </a:solidFill>
                <a:latin typeface="Times New Roman" pitchFamily="18" charset="0"/>
                <a:ea typeface="宋体" pitchFamily="2" charset="-122"/>
              </a:rPr>
              <a:t> keyword</a:t>
            </a:r>
            <a:r>
              <a:rPr lang="en-US" altLang="zh-CN" sz="2500" dirty="0">
                <a:solidFill>
                  <a:srgbClr val="000000"/>
                </a:solidFill>
                <a:latin typeface="Times New Roman" pitchFamily="18" charset="0"/>
                <a:ea typeface="宋体" pitchFamily="2" charset="-122"/>
              </a:rPr>
              <a:t>:</a:t>
            </a:r>
          </a:p>
          <a:p>
            <a:pPr lvl="2" eaLnBrk="1" hangingPunct="1">
              <a:lnSpc>
                <a:spcPct val="90000"/>
              </a:lnSpc>
            </a:pPr>
            <a:r>
              <a:rPr lang="en-US" altLang="zh-CN" sz="1900" dirty="0">
                <a:solidFill>
                  <a:srgbClr val="FF0000"/>
                </a:solidFill>
                <a:latin typeface="Lucida Console" pitchFamily="49" charset="0"/>
                <a:ea typeface="宋体" pitchFamily="2" charset="-122"/>
              </a:rPr>
              <a:t>synchronized ( </a:t>
            </a:r>
            <a:r>
              <a:rPr lang="en-US" altLang="zh-CN" sz="1900" i="1" dirty="0">
                <a:solidFill>
                  <a:srgbClr val="FF0000"/>
                </a:solidFill>
                <a:latin typeface="AGaramond"/>
                <a:ea typeface="宋体" pitchFamily="2" charset="-122"/>
              </a:rPr>
              <a:t>object</a:t>
            </a:r>
            <a:r>
              <a:rPr lang="en-US" altLang="zh-CN" sz="1900" i="1" dirty="0">
                <a:solidFill>
                  <a:srgbClr val="FF0000"/>
                </a:solidFill>
                <a:latin typeface="Lucida Console" pitchFamily="49" charset="0"/>
                <a:ea typeface="宋体" pitchFamily="2" charset="-122"/>
              </a:rPr>
              <a:t> </a:t>
            </a:r>
            <a:r>
              <a:rPr lang="en-US" altLang="zh-CN" sz="1900" dirty="0">
                <a:solidFill>
                  <a:srgbClr val="FF0000"/>
                </a:solidFill>
                <a:latin typeface="Lucida Console" pitchFamily="49" charset="0"/>
                <a:ea typeface="宋体" pitchFamily="2" charset="-122"/>
              </a:rPr>
              <a:t>)</a:t>
            </a:r>
            <a:br>
              <a:rPr lang="en-US" altLang="zh-CN" sz="1900" dirty="0">
                <a:solidFill>
                  <a:srgbClr val="FF0000"/>
                </a:solidFill>
                <a:latin typeface="Lucida Console" pitchFamily="49" charset="0"/>
                <a:ea typeface="宋体" pitchFamily="2" charset="-122"/>
              </a:rPr>
            </a:br>
            <a:r>
              <a:rPr lang="en-US" altLang="zh-CN" sz="1900" dirty="0">
                <a:solidFill>
                  <a:srgbClr val="FF0000"/>
                </a:solidFill>
                <a:latin typeface="Lucida Console" pitchFamily="49" charset="0"/>
                <a:ea typeface="宋体" pitchFamily="2" charset="-122"/>
              </a:rPr>
              <a:t>{</a:t>
            </a:r>
            <a:br>
              <a:rPr lang="en-US" altLang="zh-CN" sz="1900" dirty="0">
                <a:solidFill>
                  <a:srgbClr val="FF0000"/>
                </a:solidFill>
                <a:latin typeface="Lucida Console" pitchFamily="49" charset="0"/>
                <a:ea typeface="宋体" pitchFamily="2" charset="-122"/>
              </a:rPr>
            </a:br>
            <a:r>
              <a:rPr lang="en-US" altLang="zh-CN" sz="1900" dirty="0">
                <a:solidFill>
                  <a:srgbClr val="FF0000"/>
                </a:solidFill>
                <a:latin typeface="Lucida Console" pitchFamily="49" charset="0"/>
                <a:ea typeface="宋体" pitchFamily="2" charset="-122"/>
              </a:rPr>
              <a:t>   </a:t>
            </a:r>
            <a:r>
              <a:rPr lang="en-US" altLang="zh-CN" sz="1900" dirty="0">
                <a:solidFill>
                  <a:srgbClr val="FF0000"/>
                </a:solidFill>
                <a:latin typeface="AGaramond"/>
                <a:ea typeface="宋体" pitchFamily="2" charset="-122"/>
              </a:rPr>
              <a:t>statements</a:t>
            </a:r>
            <a:br>
              <a:rPr lang="en-US" altLang="zh-CN" sz="1900" dirty="0">
                <a:solidFill>
                  <a:srgbClr val="FF0000"/>
                </a:solidFill>
                <a:latin typeface="AGaramond"/>
                <a:ea typeface="宋体" pitchFamily="2" charset="-122"/>
              </a:rPr>
            </a:br>
            <a:r>
              <a:rPr lang="en-US" altLang="zh-CN" sz="1900" dirty="0">
                <a:solidFill>
                  <a:srgbClr val="FF0000"/>
                </a:solidFill>
                <a:latin typeface="Lucida Console" pitchFamily="49" charset="0"/>
                <a:ea typeface="宋体" pitchFamily="2" charset="-122"/>
              </a:rPr>
              <a:t>} // end synchronized statement</a:t>
            </a:r>
          </a:p>
          <a:p>
            <a:pPr eaLnBrk="1" hangingPunct="1">
              <a:lnSpc>
                <a:spcPct val="90000"/>
              </a:lnSpc>
            </a:pPr>
            <a:r>
              <a:rPr lang="en-US" altLang="zh-CN" sz="2500" dirty="0">
                <a:solidFill>
                  <a:srgbClr val="000000"/>
                </a:solidFill>
                <a:latin typeface="Times New Roman" pitchFamily="18" charset="0"/>
                <a:ea typeface="宋体" pitchFamily="2" charset="-122"/>
              </a:rPr>
              <a:t>where </a:t>
            </a:r>
            <a:r>
              <a:rPr lang="en-US" altLang="zh-CN" sz="2500" i="1" dirty="0">
                <a:solidFill>
                  <a:srgbClr val="000000"/>
                </a:solidFill>
                <a:latin typeface="Times New Roman" pitchFamily="18" charset="0"/>
                <a:ea typeface="宋体" pitchFamily="2" charset="-122"/>
              </a:rPr>
              <a:t>object </a:t>
            </a:r>
            <a:r>
              <a:rPr lang="en-US" altLang="zh-CN" sz="2500" dirty="0">
                <a:solidFill>
                  <a:srgbClr val="000000"/>
                </a:solidFill>
                <a:latin typeface="Times New Roman" pitchFamily="18" charset="0"/>
                <a:ea typeface="宋体" pitchFamily="2" charset="-122"/>
              </a:rPr>
              <a:t>is the object whose monitor lock will be acquired</a:t>
            </a:r>
          </a:p>
          <a:p>
            <a:pPr lvl="1" eaLnBrk="1" hangingPunct="1">
              <a:lnSpc>
                <a:spcPct val="90000"/>
              </a:lnSpc>
            </a:pPr>
            <a:r>
              <a:rPr lang="en-US" altLang="zh-CN" sz="2100" i="1" dirty="0">
                <a:solidFill>
                  <a:srgbClr val="000000"/>
                </a:solidFill>
                <a:latin typeface="Times New Roman" pitchFamily="18" charset="0"/>
                <a:ea typeface="宋体" pitchFamily="2" charset="-122"/>
              </a:rPr>
              <a:t>object </a:t>
            </a:r>
            <a:r>
              <a:rPr lang="en-US" altLang="zh-CN" sz="2100" dirty="0">
                <a:solidFill>
                  <a:srgbClr val="000000"/>
                </a:solidFill>
                <a:latin typeface="Times New Roman" pitchFamily="18" charset="0"/>
                <a:ea typeface="宋体" pitchFamily="2" charset="-122"/>
              </a:rPr>
              <a:t>is normally </a:t>
            </a:r>
            <a:r>
              <a:rPr lang="en-US" altLang="zh-CN" sz="2100" dirty="0">
                <a:solidFill>
                  <a:srgbClr val="000000"/>
                </a:solidFill>
                <a:latin typeface="Lucida Console" pitchFamily="49" charset="0"/>
                <a:ea typeface="宋体" pitchFamily="2" charset="-122"/>
              </a:rPr>
              <a:t>this</a:t>
            </a:r>
            <a:r>
              <a:rPr lang="en-US" altLang="zh-CN" sz="2100" dirty="0">
                <a:solidFill>
                  <a:srgbClr val="000000"/>
                </a:solidFill>
                <a:latin typeface="Times New Roman" pitchFamily="18" charset="0"/>
                <a:ea typeface="宋体" pitchFamily="2" charset="-122"/>
              </a:rPr>
              <a:t> if it’s the object in which the </a:t>
            </a:r>
            <a:r>
              <a:rPr lang="en-US" altLang="zh-CN" sz="2100" dirty="0">
                <a:solidFill>
                  <a:srgbClr val="000000"/>
                </a:solidFill>
                <a:latin typeface="Lucida Console" pitchFamily="49" charset="0"/>
                <a:ea typeface="宋体" pitchFamily="2" charset="-122"/>
              </a:rPr>
              <a:t>synchronized</a:t>
            </a:r>
            <a:r>
              <a:rPr lang="en-US" altLang="zh-CN" sz="2100" dirty="0">
                <a:solidFill>
                  <a:srgbClr val="000000"/>
                </a:solidFill>
                <a:latin typeface="Times New Roman" pitchFamily="18" charset="0"/>
                <a:ea typeface="宋体" pitchFamily="2" charset="-122"/>
              </a:rPr>
              <a:t> statement appears.</a:t>
            </a:r>
          </a:p>
          <a:p>
            <a:pPr eaLnBrk="1" hangingPunct="1">
              <a:lnSpc>
                <a:spcPct val="90000"/>
              </a:lnSpc>
            </a:pPr>
            <a:r>
              <a:rPr lang="en-US" altLang="zh-CN" sz="2500" dirty="0">
                <a:solidFill>
                  <a:srgbClr val="000000"/>
                </a:solidFill>
                <a:latin typeface="Times New Roman" pitchFamily="18" charset="0"/>
                <a:ea typeface="宋体" pitchFamily="2" charset="-122"/>
              </a:rPr>
              <a:t>When a </a:t>
            </a:r>
            <a:r>
              <a:rPr lang="en-US" altLang="zh-CN" sz="2500" dirty="0">
                <a:solidFill>
                  <a:srgbClr val="000000"/>
                </a:solidFill>
                <a:latin typeface="Lucida Console" pitchFamily="49" charset="0"/>
                <a:ea typeface="宋体" pitchFamily="2" charset="-122"/>
              </a:rPr>
              <a:t>synchronized</a:t>
            </a:r>
            <a:r>
              <a:rPr lang="en-US" altLang="zh-CN" sz="2500" dirty="0">
                <a:solidFill>
                  <a:srgbClr val="000000"/>
                </a:solidFill>
                <a:latin typeface="Times New Roman" pitchFamily="18" charset="0"/>
                <a:ea typeface="宋体" pitchFamily="2" charset="-122"/>
              </a:rPr>
              <a:t> statement finishes executing, the object’s monitor lock is released.</a:t>
            </a:r>
          </a:p>
          <a:p>
            <a:pPr eaLnBrk="1" hangingPunct="1">
              <a:lnSpc>
                <a:spcPct val="90000"/>
              </a:lnSpc>
            </a:pPr>
            <a:r>
              <a:rPr lang="en-US" altLang="zh-CN" sz="2500" dirty="0">
                <a:solidFill>
                  <a:srgbClr val="000000"/>
                </a:solidFill>
                <a:latin typeface="Times New Roman" pitchFamily="18" charset="0"/>
                <a:ea typeface="宋体" pitchFamily="2" charset="-122"/>
              </a:rPr>
              <a:t>Java also allows </a:t>
            </a:r>
            <a:r>
              <a:rPr lang="en-US" altLang="zh-CN" sz="2500" dirty="0">
                <a:solidFill>
                  <a:srgbClr val="FF0000"/>
                </a:solidFill>
                <a:latin typeface="LucidaSansTypewriter"/>
                <a:ea typeface="宋体" pitchFamily="2" charset="-122"/>
              </a:rPr>
              <a:t>synchronized</a:t>
            </a:r>
            <a:r>
              <a:rPr lang="en-US" altLang="zh-CN" sz="2500" dirty="0">
                <a:solidFill>
                  <a:srgbClr val="FF0000"/>
                </a:solidFill>
                <a:latin typeface="Times New Roman" pitchFamily="18" charset="0"/>
                <a:ea typeface="宋体" pitchFamily="2" charset="-122"/>
              </a:rPr>
              <a:t> methods.</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A </a:t>
            </a:r>
            <a:r>
              <a:rPr lang="en-US" altLang="zh-CN" dirty="0" err="1">
                <a:solidFill>
                  <a:srgbClr val="000000"/>
                </a:solidFill>
                <a:latin typeface="Lucida Console" pitchFamily="49" charset="0"/>
                <a:ea typeface="宋体" pitchFamily="2" charset="-122"/>
              </a:rPr>
              <a:t>SimpleArray</a:t>
            </a:r>
            <a:r>
              <a:rPr lang="en-US" altLang="zh-CN" dirty="0">
                <a:solidFill>
                  <a:srgbClr val="000000"/>
                </a:solidFill>
                <a:latin typeface="Times New Roman" pitchFamily="18" charset="0"/>
                <a:ea typeface="宋体" pitchFamily="2" charset="-122"/>
              </a:rPr>
              <a:t> object (Fig. 23.5) will be shared across multiple threads.</a:t>
            </a:r>
          </a:p>
          <a:p>
            <a:pPr eaLnBrk="1" hangingPunct="1"/>
            <a:r>
              <a:rPr lang="en-US" altLang="zh-CN" dirty="0">
                <a:solidFill>
                  <a:srgbClr val="000000"/>
                </a:solidFill>
                <a:latin typeface="Times New Roman" pitchFamily="18" charset="0"/>
                <a:ea typeface="宋体" pitchFamily="2" charset="-122"/>
              </a:rPr>
              <a:t>Will enable those threads to place </a:t>
            </a:r>
            <a:r>
              <a:rPr lang="en-US" altLang="zh-CN" dirty="0" err="1">
                <a:solidFill>
                  <a:srgbClr val="000000"/>
                </a:solidFill>
                <a:latin typeface="Lucida Console" pitchFamily="49" charset="0"/>
                <a:ea typeface="宋体" pitchFamily="2" charset="-122"/>
              </a:rPr>
              <a:t>int</a:t>
            </a:r>
            <a:r>
              <a:rPr lang="en-US" altLang="zh-CN" dirty="0">
                <a:solidFill>
                  <a:srgbClr val="000000"/>
                </a:solidFill>
                <a:latin typeface="Times New Roman" pitchFamily="18" charset="0"/>
                <a:ea typeface="宋体" pitchFamily="2" charset="-122"/>
              </a:rPr>
              <a:t> values into </a:t>
            </a:r>
            <a:r>
              <a:rPr lang="en-US" altLang="zh-CN" dirty="0">
                <a:solidFill>
                  <a:srgbClr val="000000"/>
                </a:solidFill>
                <a:latin typeface="Lucida Console" pitchFamily="49" charset="0"/>
                <a:ea typeface="宋体" pitchFamily="2" charset="-122"/>
              </a:rPr>
              <a:t>array</a:t>
            </a:r>
            <a:r>
              <a:rPr lang="en-US" altLang="zh-CN" dirty="0">
                <a:solidFill>
                  <a:srgbClr val="000000"/>
                </a:solidFill>
                <a:latin typeface="Times New Roman" pitchFamily="18" charset="0"/>
                <a:ea typeface="宋体" pitchFamily="2" charset="-122"/>
              </a:rPr>
              <a:t>.</a:t>
            </a:r>
          </a:p>
          <a:p>
            <a:pPr eaLnBrk="1" hangingPunct="1"/>
            <a:r>
              <a:rPr lang="en-US" altLang="zh-CN" dirty="0">
                <a:solidFill>
                  <a:srgbClr val="000000"/>
                </a:solidFill>
                <a:latin typeface="Times New Roman" pitchFamily="18" charset="0"/>
                <a:ea typeface="宋体" pitchFamily="2" charset="-122"/>
              </a:rPr>
              <a:t>Line 26 puts the thread that invokes </a:t>
            </a:r>
            <a:r>
              <a:rPr lang="en-US" altLang="zh-CN" dirty="0">
                <a:solidFill>
                  <a:srgbClr val="000000"/>
                </a:solidFill>
                <a:latin typeface="Lucida Console" pitchFamily="49" charset="0"/>
                <a:ea typeface="宋体" pitchFamily="2" charset="-122"/>
              </a:rPr>
              <a:t>add</a:t>
            </a:r>
            <a:r>
              <a:rPr lang="en-US" altLang="zh-CN" dirty="0">
                <a:solidFill>
                  <a:srgbClr val="000000"/>
                </a:solidFill>
                <a:latin typeface="Times New Roman" pitchFamily="18" charset="0"/>
                <a:ea typeface="宋体" pitchFamily="2" charset="-122"/>
              </a:rPr>
              <a:t> to sleep for a random interval from 0 to 499 milliseconds.</a:t>
            </a:r>
          </a:p>
          <a:p>
            <a:pPr lvl="1" eaLnBrk="1" hangingPunct="1"/>
            <a:r>
              <a:rPr lang="en-US" altLang="zh-CN" dirty="0">
                <a:solidFill>
                  <a:srgbClr val="000000"/>
                </a:solidFill>
                <a:latin typeface="Times New Roman" pitchFamily="18" charset="0"/>
                <a:ea typeface="宋体" pitchFamily="2" charset="-122"/>
              </a:rPr>
              <a:t>This is done to make the problems associated with unsynchronized access to shared data more obvious.</a:t>
            </a:r>
          </a:p>
        </p:txBody>
      </p:sp>
      <p:sp>
        <p:nvSpPr>
          <p:cNvPr id="4" name="Footer Placeholder 3"/>
          <p:cNvSpPr>
            <a:spLocks noGrp="1"/>
          </p:cNvSpPr>
          <p:nvPr>
            <p:ph type="ftr" sz="quarter" idx="11"/>
          </p:nvPr>
        </p:nvSpPr>
        <p:spPr/>
        <p:txBody>
          <a:bodyPr/>
          <a:lstStyle/>
          <a:p>
            <a:pPr>
              <a:defRPr/>
            </a:pPr>
            <a:endParaRPr lang="en-US" dirty="0"/>
          </a:p>
        </p:txBody>
      </p:sp>
      <p:sp>
        <p:nvSpPr>
          <p:cNvPr id="5" name="标题 4"/>
          <p:cNvSpPr>
            <a:spLocks noGrp="1"/>
          </p:cNvSpPr>
          <p:nvPr>
            <p:ph type="title"/>
          </p:nvPr>
        </p:nvSpPr>
        <p:spPr/>
        <p:txBody>
          <a:bodyPr/>
          <a:lstStyle/>
          <a:p>
            <a:pPr>
              <a:defRPr/>
            </a:pP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228600"/>
            <a:ext cx="8229600" cy="1143000"/>
          </a:xfrm>
          <a:prstGeom prst="rect">
            <a:avLst/>
          </a:prstGeom>
        </p:spPr>
        <p:txBody>
          <a:bodyPr/>
          <a:lstStyle/>
          <a:p>
            <a:pPr fontAlgn="auto">
              <a:spcAft>
                <a:spcPts val="0"/>
              </a:spcAft>
              <a:defRPr/>
            </a:pPr>
            <a:r>
              <a:rPr lang="en-US" sz="3000" b="1" dirty="0">
                <a:solidFill>
                  <a:srgbClr val="59D9B3"/>
                </a:solidFill>
                <a:effectLst>
                  <a:outerShdw blurRad="31750" dist="25400" dir="5400000" algn="tl" rotWithShape="0">
                    <a:srgbClr val="000000">
                      <a:alpha val="25000"/>
                    </a:srgbClr>
                  </a:outerShdw>
                </a:effectLst>
                <a:latin typeface="Arial"/>
                <a:ea typeface="+mj-ea"/>
                <a:cs typeface="+mj-cs"/>
              </a:rPr>
              <a:t>23.4.1 </a:t>
            </a:r>
            <a:r>
              <a:rPr lang="en-US" sz="3000" b="1" dirty="0">
                <a:solidFill>
                  <a:srgbClr val="33B38C"/>
                </a:solidFill>
                <a:effectLst>
                  <a:outerShdw blurRad="31750" dist="25400" dir="5400000" algn="tl" rotWithShape="0">
                    <a:srgbClr val="000000">
                      <a:alpha val="25000"/>
                    </a:srgbClr>
                  </a:outerShdw>
                </a:effectLst>
                <a:latin typeface="Goudy Sans Medium"/>
                <a:ea typeface="+mj-ea"/>
                <a:cs typeface="+mj-cs"/>
              </a:rPr>
              <a:t>Unsynchronized Data Sharing</a:t>
            </a:r>
          </a:p>
        </p:txBody>
      </p:sp>
      <p:pic>
        <p:nvPicPr>
          <p:cNvPr id="32772" name="Picture 4"/>
          <p:cNvPicPr>
            <a:picLocks noChangeAspect="1" noChangeArrowheads="1"/>
          </p:cNvPicPr>
          <p:nvPr/>
        </p:nvPicPr>
        <p:blipFill>
          <a:blip r:embed="rId3"/>
          <a:srcRect/>
          <a:stretch>
            <a:fillRect/>
          </a:stretch>
        </p:blipFill>
        <p:spPr bwMode="auto">
          <a:xfrm>
            <a:off x="228600" y="2209800"/>
            <a:ext cx="8915400" cy="2943225"/>
          </a:xfrm>
          <a:prstGeom prst="rect">
            <a:avLst/>
          </a:prstGeom>
          <a:noFill/>
          <a:ln w="9525">
            <a:noFill/>
            <a:miter lim="800000"/>
            <a:headEnd/>
            <a:tailEnd/>
          </a:ln>
          <a:effectLst/>
        </p:spPr>
      </p:pic>
      <p:sp>
        <p:nvSpPr>
          <p:cNvPr id="6" name="矩形 5"/>
          <p:cNvSpPr/>
          <p:nvPr/>
        </p:nvSpPr>
        <p:spPr>
          <a:xfrm>
            <a:off x="914400" y="1143000"/>
            <a:ext cx="7162800" cy="923330"/>
          </a:xfrm>
          <a:prstGeom prst="rect">
            <a:avLst/>
          </a:prstGeom>
        </p:spPr>
        <p:txBody>
          <a:bodyPr wrap="square">
            <a:spAutoFit/>
          </a:bodyPr>
          <a:lstStyle/>
          <a:p>
            <a:r>
              <a:rPr lang="en-US" altLang="zh-CN" dirty="0" err="1"/>
              <a:t>SimpleArray</a:t>
            </a:r>
            <a:r>
              <a:rPr lang="en-US" altLang="zh-CN" dirty="0"/>
              <a:t> is </a:t>
            </a:r>
            <a:r>
              <a:rPr lang="en-US" altLang="zh-CN" i="1" dirty="0"/>
              <a:t>not thread safe because it allows any number of threads to read and modify shared mutable data concurrently, which can cause errors</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endParaRPr lang="en-US" dirty="0"/>
          </a:p>
        </p:txBody>
      </p:sp>
      <p:pic>
        <p:nvPicPr>
          <p:cNvPr id="221186" name="Picture 2"/>
          <p:cNvPicPr>
            <a:picLocks noChangeAspect="1" noChangeArrowheads="1"/>
          </p:cNvPicPr>
          <p:nvPr/>
        </p:nvPicPr>
        <p:blipFill>
          <a:blip r:embed="rId3"/>
          <a:srcRect/>
          <a:stretch>
            <a:fillRect/>
          </a:stretch>
        </p:blipFill>
        <p:spPr bwMode="auto">
          <a:xfrm>
            <a:off x="0" y="0"/>
            <a:ext cx="8534400" cy="6858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endParaRPr lang="en-US" dirty="0"/>
          </a:p>
        </p:txBody>
      </p:sp>
      <p:pic>
        <p:nvPicPr>
          <p:cNvPr id="222210" name="Picture 2"/>
          <p:cNvPicPr>
            <a:picLocks noChangeAspect="1" noChangeArrowheads="1"/>
          </p:cNvPicPr>
          <p:nvPr/>
        </p:nvPicPr>
        <p:blipFill>
          <a:blip r:embed="rId3"/>
          <a:srcRect/>
          <a:stretch>
            <a:fillRect/>
          </a:stretch>
        </p:blipFill>
        <p:spPr bwMode="auto">
          <a:xfrm>
            <a:off x="66675" y="804863"/>
            <a:ext cx="9010650" cy="524827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endParaRPr lang="en-US" dirty="0"/>
          </a:p>
        </p:txBody>
      </p:sp>
      <p:pic>
        <p:nvPicPr>
          <p:cNvPr id="223234" name="Picture 2"/>
          <p:cNvPicPr>
            <a:picLocks noChangeAspect="1" noChangeArrowheads="1"/>
          </p:cNvPicPr>
          <p:nvPr/>
        </p:nvPicPr>
        <p:blipFill>
          <a:blip r:embed="rId3"/>
          <a:srcRect/>
          <a:stretch>
            <a:fillRect/>
          </a:stretch>
        </p:blipFill>
        <p:spPr bwMode="auto">
          <a:xfrm>
            <a:off x="457200" y="304800"/>
            <a:ext cx="7981950" cy="876300"/>
          </a:xfrm>
          <a:prstGeom prst="rect">
            <a:avLst/>
          </a:prstGeom>
          <a:noFill/>
          <a:ln w="9525">
            <a:noFill/>
            <a:miter lim="800000"/>
            <a:headEnd/>
            <a:tailEnd/>
          </a:ln>
          <a:effectLst/>
        </p:spPr>
      </p:pic>
      <p:pic>
        <p:nvPicPr>
          <p:cNvPr id="223235" name="Picture 3"/>
          <p:cNvPicPr>
            <a:picLocks noChangeAspect="1" noChangeArrowheads="1"/>
          </p:cNvPicPr>
          <p:nvPr/>
        </p:nvPicPr>
        <p:blipFill>
          <a:blip r:embed="rId4"/>
          <a:srcRect/>
          <a:stretch>
            <a:fillRect/>
          </a:stretch>
        </p:blipFill>
        <p:spPr bwMode="auto">
          <a:xfrm>
            <a:off x="390525" y="1143000"/>
            <a:ext cx="8753475" cy="460057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endParaRPr lang="en-US" dirty="0"/>
          </a:p>
        </p:txBody>
      </p:sp>
      <p:pic>
        <p:nvPicPr>
          <p:cNvPr id="224258" name="Picture 2"/>
          <p:cNvPicPr>
            <a:picLocks noChangeAspect="1" noChangeArrowheads="1"/>
          </p:cNvPicPr>
          <p:nvPr/>
        </p:nvPicPr>
        <p:blipFill>
          <a:blip r:embed="rId3"/>
          <a:srcRect/>
          <a:stretch>
            <a:fillRect/>
          </a:stretch>
        </p:blipFill>
        <p:spPr bwMode="auto">
          <a:xfrm>
            <a:off x="457200" y="76200"/>
            <a:ext cx="7905750" cy="4629150"/>
          </a:xfrm>
          <a:prstGeom prst="rect">
            <a:avLst/>
          </a:prstGeom>
          <a:noFill/>
          <a:ln w="9525">
            <a:noFill/>
            <a:miter lim="800000"/>
            <a:headEnd/>
            <a:tailEnd/>
          </a:ln>
          <a:effectLst/>
        </p:spPr>
      </p:pic>
      <p:pic>
        <p:nvPicPr>
          <p:cNvPr id="224259" name="Picture 3"/>
          <p:cNvPicPr>
            <a:picLocks noChangeAspect="1" noChangeArrowheads="1"/>
          </p:cNvPicPr>
          <p:nvPr/>
        </p:nvPicPr>
        <p:blipFill>
          <a:blip r:embed="rId4"/>
          <a:srcRect/>
          <a:stretch>
            <a:fillRect/>
          </a:stretch>
        </p:blipFill>
        <p:spPr bwMode="auto">
          <a:xfrm>
            <a:off x="1905000" y="4612268"/>
            <a:ext cx="7029450" cy="2245732"/>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pPr marL="365125" lvl="1" indent="-255588">
              <a:spcBef>
                <a:spcPts val="400"/>
              </a:spcBef>
              <a:buSzPct val="68000"/>
              <a:buFont typeface="Wingdings 3" pitchFamily="18" charset="2"/>
              <a:buChar char=""/>
            </a:pPr>
            <a:r>
              <a:rPr lang="en-US" dirty="0">
                <a:hlinkClick r:id="rId3" action="ppaction://hlinkfile"/>
              </a:rPr>
              <a:t>shutdown</a:t>
            </a:r>
            <a:r>
              <a:rPr lang="en-US" dirty="0"/>
              <a:t>()</a:t>
            </a:r>
          </a:p>
          <a:p>
            <a:pPr marL="603250" lvl="2" indent="-255588">
              <a:spcBef>
                <a:spcPts val="400"/>
              </a:spcBef>
              <a:buSzPct val="68000"/>
              <a:buFont typeface="Wingdings 3" pitchFamily="18" charset="2"/>
              <a:buChar char=""/>
            </a:pPr>
            <a:r>
              <a:rPr lang="en-US" dirty="0"/>
              <a:t> Initiates an orderly shutdown in which previously submitted tasks are executed, but no new tasks will be accepted.</a:t>
            </a:r>
          </a:p>
          <a:p>
            <a:pPr marL="603250" lvl="2" indent="-255588">
              <a:spcBef>
                <a:spcPts val="400"/>
              </a:spcBef>
              <a:buSzPct val="68000"/>
              <a:buFont typeface="Wingdings 3" pitchFamily="18" charset="2"/>
              <a:buChar char=""/>
            </a:pPr>
            <a:endParaRPr lang="en-US" dirty="0"/>
          </a:p>
          <a:p>
            <a:pPr marL="365125" lvl="1" indent="-255588">
              <a:spcBef>
                <a:spcPts val="400"/>
              </a:spcBef>
              <a:buSzPct val="68000"/>
              <a:buFont typeface="Wingdings 3" pitchFamily="18" charset="2"/>
              <a:buChar char=""/>
            </a:pPr>
            <a:r>
              <a:rPr lang="en-US" dirty="0" err="1">
                <a:hlinkClick r:id="rId3" action="ppaction://hlinkfile"/>
              </a:rPr>
              <a:t>awaitTermination</a:t>
            </a:r>
            <a:r>
              <a:rPr lang="en-US" dirty="0"/>
              <a:t>(long timeout, </a:t>
            </a:r>
            <a:r>
              <a:rPr lang="en-US" dirty="0" err="1">
                <a:hlinkClick r:id="rId4" action="ppaction://hlinkfile" tooltip="enum in java.util.concurrent"/>
              </a:rPr>
              <a:t>TimeUnit</a:t>
            </a:r>
            <a:r>
              <a:rPr lang="en-US" dirty="0"/>
              <a:t> unit)</a:t>
            </a:r>
          </a:p>
          <a:p>
            <a:pPr marL="603250" lvl="2" indent="-255588">
              <a:spcBef>
                <a:spcPts val="400"/>
              </a:spcBef>
              <a:buSzPct val="68000"/>
              <a:buFont typeface="Wingdings 3" pitchFamily="18" charset="2"/>
              <a:buChar char=""/>
            </a:pPr>
            <a:r>
              <a:rPr lang="en-US" dirty="0"/>
              <a:t> Blocks until all tasks have completed execution after a shutdown request, or the timeout occurs, or the current thread is interrupted, whichever happens first.</a:t>
            </a:r>
          </a:p>
          <a:p>
            <a:pPr marL="603250" lvl="2" indent="-255588">
              <a:spcBef>
                <a:spcPts val="400"/>
              </a:spcBef>
              <a:buSzPct val="68000"/>
              <a:buFont typeface="Wingdings 3" pitchFamily="18" charset="2"/>
              <a:buChar char=""/>
            </a:pPr>
            <a:endParaRPr lang="en-US" dirty="0"/>
          </a:p>
          <a:p>
            <a:endParaRPr lang="zh-CN" altLang="en-US" dirty="0"/>
          </a:p>
        </p:txBody>
      </p:sp>
      <p:sp>
        <p:nvSpPr>
          <p:cNvPr id="3" name="标题 2"/>
          <p:cNvSpPr>
            <a:spLocks noGrp="1"/>
          </p:cNvSpPr>
          <p:nvPr>
            <p:ph type="title"/>
          </p:nvPr>
        </p:nvSpPr>
        <p:spPr/>
        <p:txBody>
          <a:bodyPr/>
          <a:lstStyle/>
          <a:p>
            <a:r>
              <a:rPr lang="en-US" dirty="0"/>
              <a:t>Interface </a:t>
            </a:r>
            <a:r>
              <a:rPr lang="en-US" dirty="0" err="1"/>
              <a:t>ExecutorService</a:t>
            </a:r>
            <a:endParaRPr lang="zh-CN" altLang="en-US" dirty="0"/>
          </a:p>
        </p:txBody>
      </p:sp>
      <p:sp>
        <p:nvSpPr>
          <p:cNvPr id="2" name="页脚占位符 1"/>
          <p:cNvSpPr>
            <a:spLocks noGrp="1"/>
          </p:cNvSpPr>
          <p:nvPr>
            <p:ph type="ftr" sz="quarter" idx="11"/>
          </p:nvPr>
        </p:nvSpPr>
        <p:spPr/>
        <p:txBody>
          <a:bodyPr/>
          <a:lstStyle/>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23.1  </a:t>
            </a:r>
            <a:r>
              <a:rPr lang="en-US" dirty="0">
                <a:solidFill>
                  <a:srgbClr val="3380E6"/>
                </a:solidFill>
                <a:latin typeface="Arial"/>
              </a:rPr>
              <a:t>Introduction</a:t>
            </a:r>
          </a:p>
        </p:txBody>
      </p:sp>
      <p:sp>
        <p:nvSpPr>
          <p:cNvPr id="13315" name="Text Placeholder 2"/>
          <p:cNvSpPr>
            <a:spLocks noGrp="1"/>
          </p:cNvSpPr>
          <p:nvPr>
            <p:ph type="body" idx="1"/>
          </p:nvPr>
        </p:nvSpPr>
        <p:spPr/>
        <p:txBody>
          <a:bodyPr/>
          <a:lstStyle/>
          <a:p>
            <a:r>
              <a:rPr lang="en-US" altLang="zh-CN" sz="2800" dirty="0">
                <a:latin typeface="Times New Roman" panose="02020603050405020304" pitchFamily="18" charset="0"/>
                <a:cs typeface="Times New Roman" panose="02020603050405020304" pitchFamily="18" charset="0"/>
              </a:rPr>
              <a:t>When we say that two tasks are operating </a:t>
            </a:r>
            <a:r>
              <a:rPr lang="en-US" altLang="zh-CN" sz="2800" b="1" dirty="0">
                <a:latin typeface="Times New Roman" panose="02020603050405020304" pitchFamily="18" charset="0"/>
                <a:cs typeface="Times New Roman" panose="02020603050405020304" pitchFamily="18" charset="0"/>
              </a:rPr>
              <a:t>in parallel</a:t>
            </a:r>
            <a:r>
              <a:rPr lang="en-US" altLang="zh-CN" sz="2800" dirty="0">
                <a:latin typeface="Times New Roman" panose="02020603050405020304" pitchFamily="18" charset="0"/>
                <a:cs typeface="Times New Roman" panose="02020603050405020304" pitchFamily="18" charset="0"/>
              </a:rPr>
              <a:t>, we mean that they’re executing </a:t>
            </a:r>
            <a:r>
              <a:rPr lang="en-US" altLang="zh-CN" sz="2800" i="1" dirty="0">
                <a:latin typeface="Times New Roman" panose="02020603050405020304" pitchFamily="18" charset="0"/>
                <a:cs typeface="Times New Roman" panose="02020603050405020304" pitchFamily="18" charset="0"/>
              </a:rPr>
              <a:t>simultaneously</a:t>
            </a:r>
            <a:r>
              <a:rPr lang="en-US" altLang="zh-CN" sz="2800" dirty="0">
                <a:latin typeface="Times New Roman" panose="02020603050405020304" pitchFamily="18" charset="0"/>
                <a:cs typeface="Times New Roman" panose="02020603050405020304" pitchFamily="18" charset="0"/>
              </a:rPr>
              <a:t>. </a:t>
            </a:r>
          </a:p>
          <a:p>
            <a:r>
              <a:rPr lang="en-US" altLang="zh-CN" sz="2800" dirty="0">
                <a:latin typeface="Times New Roman" panose="02020603050405020304" pitchFamily="18" charset="0"/>
                <a:cs typeface="Times New Roman" panose="02020603050405020304" pitchFamily="18" charset="0"/>
              </a:rPr>
              <a:t>In this sense, parallelism is a subset of concurrency.</a:t>
            </a:r>
          </a:p>
          <a:p>
            <a:r>
              <a:rPr lang="en-US" altLang="zh-CN" sz="2800" dirty="0">
                <a:latin typeface="Times New Roman" panose="02020603050405020304" pitchFamily="18" charset="0"/>
                <a:cs typeface="Times New Roman" panose="02020603050405020304" pitchFamily="18" charset="0"/>
              </a:rPr>
              <a:t>Java makes concurrency available to you through the language and APIs.</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normAutofit/>
          </a:bodyPr>
          <a:lstStyle/>
          <a:p>
            <a:r>
              <a:rPr lang="en-US" altLang="zh-CN" sz="2500" i="1" dirty="0"/>
              <a:t>Class </a:t>
            </a:r>
            <a:r>
              <a:rPr lang="en-US" altLang="zh-CN" sz="2500" i="1" dirty="0" err="1"/>
              <a:t>SimpleArray</a:t>
            </a:r>
            <a:r>
              <a:rPr lang="en-US" altLang="zh-CN" sz="2500" i="1" dirty="0"/>
              <a:t> with Synchronization</a:t>
            </a:r>
            <a:endParaRPr lang="zh-CN" altLang="en-US" sz="2500" dirty="0"/>
          </a:p>
        </p:txBody>
      </p:sp>
      <p:sp>
        <p:nvSpPr>
          <p:cNvPr id="4" name="页脚占位符 3"/>
          <p:cNvSpPr>
            <a:spLocks noGrp="1"/>
          </p:cNvSpPr>
          <p:nvPr>
            <p:ph type="ftr" sz="quarter" idx="11"/>
          </p:nvPr>
        </p:nvSpPr>
        <p:spPr/>
        <p:txBody>
          <a:bodyPr/>
          <a:lstStyle/>
          <a:p>
            <a:pPr>
              <a:defRPr/>
            </a:pPr>
            <a:endParaRPr lang="en-US" dirty="0"/>
          </a:p>
        </p:txBody>
      </p:sp>
      <p:pic>
        <p:nvPicPr>
          <p:cNvPr id="225282" name="Picture 2"/>
          <p:cNvPicPr>
            <a:picLocks noChangeAspect="1" noChangeArrowheads="1"/>
          </p:cNvPicPr>
          <p:nvPr/>
        </p:nvPicPr>
        <p:blipFill>
          <a:blip r:embed="rId3"/>
          <a:srcRect/>
          <a:stretch>
            <a:fillRect/>
          </a:stretch>
        </p:blipFill>
        <p:spPr bwMode="auto">
          <a:xfrm>
            <a:off x="576263" y="1538288"/>
            <a:ext cx="7991475" cy="378142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页脚占位符 3"/>
          <p:cNvSpPr>
            <a:spLocks noGrp="1"/>
          </p:cNvSpPr>
          <p:nvPr>
            <p:ph type="ftr" sz="quarter" idx="11"/>
          </p:nvPr>
        </p:nvSpPr>
        <p:spPr/>
        <p:txBody>
          <a:bodyPr/>
          <a:lstStyle/>
          <a:p>
            <a:pPr>
              <a:defRPr/>
            </a:pPr>
            <a:endParaRPr lang="en-US" dirty="0"/>
          </a:p>
        </p:txBody>
      </p:sp>
      <p:pic>
        <p:nvPicPr>
          <p:cNvPr id="226306" name="Picture 2"/>
          <p:cNvPicPr>
            <a:picLocks noChangeAspect="1" noChangeArrowheads="1"/>
          </p:cNvPicPr>
          <p:nvPr/>
        </p:nvPicPr>
        <p:blipFill>
          <a:blip r:embed="rId3"/>
          <a:srcRect/>
          <a:stretch>
            <a:fillRect/>
          </a:stretch>
        </p:blipFill>
        <p:spPr bwMode="auto">
          <a:xfrm>
            <a:off x="304800" y="152400"/>
            <a:ext cx="8467241" cy="67056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页脚占位符 3"/>
          <p:cNvSpPr>
            <a:spLocks noGrp="1"/>
          </p:cNvSpPr>
          <p:nvPr>
            <p:ph type="ftr" sz="quarter" idx="11"/>
          </p:nvPr>
        </p:nvSpPr>
        <p:spPr/>
        <p:txBody>
          <a:bodyPr/>
          <a:lstStyle/>
          <a:p>
            <a:pPr>
              <a:defRPr/>
            </a:pPr>
            <a:endParaRPr lang="en-US" dirty="0"/>
          </a:p>
        </p:txBody>
      </p:sp>
      <p:pic>
        <p:nvPicPr>
          <p:cNvPr id="227330" name="Picture 2"/>
          <p:cNvPicPr>
            <a:picLocks noChangeAspect="1" noChangeArrowheads="1"/>
          </p:cNvPicPr>
          <p:nvPr/>
        </p:nvPicPr>
        <p:blipFill>
          <a:blip r:embed="rId2"/>
          <a:srcRect/>
          <a:stretch>
            <a:fillRect/>
          </a:stretch>
        </p:blipFill>
        <p:spPr bwMode="auto">
          <a:xfrm>
            <a:off x="452438" y="1300163"/>
            <a:ext cx="8239125" cy="42576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endParaRPr lang="en-US" dirty="0">
              <a:solidFill>
                <a:srgbClr val="33B38C"/>
              </a:solidFill>
              <a:latin typeface="Goudy Sans Medium"/>
            </a:endParaRPr>
          </a:p>
        </p:txBody>
      </p:sp>
      <p:sp>
        <p:nvSpPr>
          <p:cNvPr id="45059" name="Text Placeholder 2"/>
          <p:cNvSpPr>
            <a:spLocks noGrp="1"/>
          </p:cNvSpPr>
          <p:nvPr>
            <p:ph type="body" idx="1"/>
          </p:nvPr>
        </p:nvSpPr>
        <p:spPr/>
        <p:txBody>
          <a:bodyPr/>
          <a:lstStyle/>
          <a:p>
            <a:pPr eaLnBrk="1" hangingPunct="1">
              <a:lnSpc>
                <a:spcPct val="150000"/>
              </a:lnSpc>
            </a:pPr>
            <a:r>
              <a:rPr lang="en-US" altLang="zh-CN" sz="2500" dirty="0">
                <a:solidFill>
                  <a:srgbClr val="000000"/>
                </a:solidFill>
                <a:latin typeface="Times New Roman" pitchFamily="18" charset="0"/>
                <a:ea typeface="宋体" pitchFamily="2" charset="-122"/>
              </a:rPr>
              <a:t>Synchronization is necessary only for </a:t>
            </a:r>
            <a:r>
              <a:rPr lang="en-US" altLang="zh-CN" sz="2500" dirty="0">
                <a:solidFill>
                  <a:srgbClr val="FF0000"/>
                </a:solidFill>
                <a:latin typeface="Times New Roman" pitchFamily="18" charset="0"/>
                <a:ea typeface="宋体" pitchFamily="2" charset="-122"/>
              </a:rPr>
              <a:t>mutable data</a:t>
            </a:r>
            <a:r>
              <a:rPr lang="en-US" altLang="zh-CN" sz="2500" dirty="0">
                <a:solidFill>
                  <a:srgbClr val="000000"/>
                </a:solidFill>
                <a:latin typeface="Times New Roman" pitchFamily="18" charset="0"/>
                <a:ea typeface="宋体" pitchFamily="2" charset="-122"/>
              </a:rPr>
              <a:t>, or data that may change in its lifetime.</a:t>
            </a:r>
          </a:p>
          <a:p>
            <a:pPr eaLnBrk="1" hangingPunct="1">
              <a:lnSpc>
                <a:spcPct val="150000"/>
              </a:lnSpc>
            </a:pPr>
            <a:r>
              <a:rPr lang="en-US" altLang="zh-CN" sz="2500" dirty="0">
                <a:solidFill>
                  <a:srgbClr val="000000"/>
                </a:solidFill>
                <a:latin typeface="Times New Roman" pitchFamily="18" charset="0"/>
                <a:ea typeface="宋体" pitchFamily="2" charset="-122"/>
              </a:rPr>
              <a:t>Labeling object references as </a:t>
            </a:r>
            <a:r>
              <a:rPr lang="en-US" altLang="zh-CN" sz="2500" dirty="0">
                <a:solidFill>
                  <a:srgbClr val="FF0000"/>
                </a:solidFill>
                <a:latin typeface="Lucida Console" pitchFamily="49" charset="0"/>
                <a:ea typeface="宋体" pitchFamily="2" charset="-122"/>
              </a:rPr>
              <a:t>final</a:t>
            </a:r>
            <a:r>
              <a:rPr lang="en-US" altLang="zh-CN" sz="2500" dirty="0">
                <a:solidFill>
                  <a:srgbClr val="000000"/>
                </a:solidFill>
                <a:latin typeface="Times New Roman" pitchFamily="18" charset="0"/>
                <a:ea typeface="宋体" pitchFamily="2" charset="-122"/>
              </a:rPr>
              <a:t> indicates that the reference will not change, but it does not guarantee that the object itself is immutable—this depends entirely on the object’s properties.</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ch26imageslides_Page_029.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23.5  </a:t>
            </a:r>
            <a:r>
              <a:rPr lang="en-US" dirty="0">
                <a:solidFill>
                  <a:srgbClr val="3380E6"/>
                </a:solidFill>
                <a:latin typeface="Arial"/>
              </a:rPr>
              <a:t>Producer/Consumer Relationship without Synchronization</a:t>
            </a:r>
          </a:p>
        </p:txBody>
      </p:sp>
      <p:sp>
        <p:nvSpPr>
          <p:cNvPr id="47107" name="Text Placeholder 2"/>
          <p:cNvSpPr>
            <a:spLocks noGrp="1"/>
          </p:cNvSpPr>
          <p:nvPr>
            <p:ph type="body" idx="1"/>
          </p:nvPr>
        </p:nvSpPr>
        <p:spPr/>
        <p:txBody>
          <a:bodyPr/>
          <a:lstStyle/>
          <a:p>
            <a:pPr eaLnBrk="1" hangingPunct="1">
              <a:lnSpc>
                <a:spcPct val="80000"/>
              </a:lnSpc>
            </a:pPr>
            <a:r>
              <a:rPr lang="en-US" altLang="zh-CN" sz="2300" dirty="0">
                <a:solidFill>
                  <a:srgbClr val="000000"/>
                </a:solidFill>
                <a:latin typeface="Times New Roman" pitchFamily="18" charset="0"/>
                <a:ea typeface="宋体" pitchFamily="2" charset="-122"/>
              </a:rPr>
              <a:t>In a </a:t>
            </a:r>
            <a:r>
              <a:rPr lang="en-US" altLang="zh-CN" sz="2300" dirty="0">
                <a:solidFill>
                  <a:srgbClr val="0000FF"/>
                </a:solidFill>
                <a:latin typeface="Times New Roman" pitchFamily="18" charset="0"/>
                <a:ea typeface="宋体" pitchFamily="2" charset="-122"/>
              </a:rPr>
              <a:t>producer/consumer relationship</a:t>
            </a:r>
            <a:r>
              <a:rPr lang="en-US" altLang="zh-CN" sz="2300" dirty="0">
                <a:solidFill>
                  <a:srgbClr val="000000"/>
                </a:solidFill>
                <a:latin typeface="Times New Roman" pitchFamily="18" charset="0"/>
                <a:ea typeface="宋体" pitchFamily="2" charset="-122"/>
              </a:rPr>
              <a:t>, the </a:t>
            </a:r>
            <a:r>
              <a:rPr lang="en-US" altLang="zh-CN" sz="2300" dirty="0">
                <a:solidFill>
                  <a:srgbClr val="0000FF"/>
                </a:solidFill>
                <a:latin typeface="Times New Roman" pitchFamily="18" charset="0"/>
                <a:ea typeface="宋体" pitchFamily="2" charset="-122"/>
              </a:rPr>
              <a:t>producer</a:t>
            </a:r>
            <a:r>
              <a:rPr lang="en-US" altLang="zh-CN" sz="2300" dirty="0">
                <a:solidFill>
                  <a:srgbClr val="000000"/>
                </a:solidFill>
                <a:latin typeface="Times New Roman" pitchFamily="18" charset="0"/>
                <a:ea typeface="宋体" pitchFamily="2" charset="-122"/>
              </a:rPr>
              <a:t> portion of an application generates data and stores it in a shared object, and the </a:t>
            </a:r>
            <a:r>
              <a:rPr lang="en-US" altLang="zh-CN" sz="2300" dirty="0">
                <a:solidFill>
                  <a:srgbClr val="0000FF"/>
                </a:solidFill>
                <a:latin typeface="Times New Roman" pitchFamily="18" charset="0"/>
                <a:ea typeface="宋体" pitchFamily="2" charset="-122"/>
              </a:rPr>
              <a:t>consumer</a:t>
            </a:r>
            <a:r>
              <a:rPr lang="en-US" altLang="zh-CN" sz="2300" dirty="0">
                <a:solidFill>
                  <a:srgbClr val="000000"/>
                </a:solidFill>
                <a:latin typeface="Times New Roman" pitchFamily="18" charset="0"/>
                <a:ea typeface="宋体" pitchFamily="2" charset="-122"/>
              </a:rPr>
              <a:t> portion of the application reads data from the shared object.</a:t>
            </a:r>
          </a:p>
          <a:p>
            <a:pPr eaLnBrk="1" hangingPunct="1">
              <a:lnSpc>
                <a:spcPct val="80000"/>
              </a:lnSpc>
            </a:pPr>
            <a:r>
              <a:rPr lang="en-US" altLang="zh-CN" sz="2300" dirty="0">
                <a:solidFill>
                  <a:srgbClr val="000000"/>
                </a:solidFill>
                <a:latin typeface="Times New Roman" pitchFamily="18" charset="0"/>
                <a:ea typeface="宋体" pitchFamily="2" charset="-122"/>
              </a:rPr>
              <a:t>A </a:t>
            </a:r>
            <a:r>
              <a:rPr lang="en-US" altLang="zh-CN" sz="2300" dirty="0">
                <a:solidFill>
                  <a:srgbClr val="FF0000"/>
                </a:solidFill>
                <a:latin typeface="Times New Roman" pitchFamily="18" charset="0"/>
                <a:ea typeface="宋体" pitchFamily="2" charset="-122"/>
              </a:rPr>
              <a:t>producer thread </a:t>
            </a:r>
            <a:r>
              <a:rPr lang="en-US" altLang="zh-CN" sz="2300" dirty="0">
                <a:solidFill>
                  <a:srgbClr val="000000"/>
                </a:solidFill>
                <a:latin typeface="Times New Roman" pitchFamily="18" charset="0"/>
                <a:ea typeface="宋体" pitchFamily="2" charset="-122"/>
              </a:rPr>
              <a:t>generates data and places it in a shared object called a </a:t>
            </a:r>
            <a:r>
              <a:rPr lang="en-US" altLang="zh-CN" sz="2300" dirty="0">
                <a:solidFill>
                  <a:srgbClr val="0000FF"/>
                </a:solidFill>
                <a:latin typeface="Times New Roman" pitchFamily="18" charset="0"/>
                <a:ea typeface="宋体" pitchFamily="2" charset="-122"/>
              </a:rPr>
              <a:t>buffer</a:t>
            </a:r>
            <a:r>
              <a:rPr lang="en-US" altLang="zh-CN" sz="2300" dirty="0">
                <a:solidFill>
                  <a:srgbClr val="000000"/>
                </a:solidFill>
                <a:latin typeface="Times New Roman" pitchFamily="18" charset="0"/>
                <a:ea typeface="宋体" pitchFamily="2" charset="-122"/>
              </a:rPr>
              <a:t>.</a:t>
            </a:r>
          </a:p>
          <a:p>
            <a:pPr eaLnBrk="1" hangingPunct="1">
              <a:lnSpc>
                <a:spcPct val="80000"/>
              </a:lnSpc>
            </a:pPr>
            <a:r>
              <a:rPr lang="en-US" altLang="zh-CN" sz="2300" dirty="0">
                <a:solidFill>
                  <a:srgbClr val="000000"/>
                </a:solidFill>
                <a:latin typeface="Times New Roman" pitchFamily="18" charset="0"/>
                <a:ea typeface="宋体" pitchFamily="2" charset="-122"/>
              </a:rPr>
              <a:t>A </a:t>
            </a:r>
            <a:r>
              <a:rPr lang="en-US" altLang="zh-CN" sz="2300" dirty="0">
                <a:solidFill>
                  <a:srgbClr val="FF0000"/>
                </a:solidFill>
                <a:latin typeface="Times New Roman" pitchFamily="18" charset="0"/>
                <a:ea typeface="宋体" pitchFamily="2" charset="-122"/>
              </a:rPr>
              <a:t>consumer thread </a:t>
            </a:r>
            <a:r>
              <a:rPr lang="en-US" altLang="zh-CN" sz="2300" dirty="0">
                <a:solidFill>
                  <a:srgbClr val="000000"/>
                </a:solidFill>
                <a:latin typeface="Times New Roman" pitchFamily="18" charset="0"/>
                <a:ea typeface="宋体" pitchFamily="2" charset="-122"/>
              </a:rPr>
              <a:t>reads data from the buffer.</a:t>
            </a:r>
          </a:p>
          <a:p>
            <a:pPr eaLnBrk="1" hangingPunct="1">
              <a:lnSpc>
                <a:spcPct val="80000"/>
              </a:lnSpc>
            </a:pPr>
            <a:r>
              <a:rPr lang="en-US" altLang="zh-CN" sz="2300" dirty="0">
                <a:solidFill>
                  <a:srgbClr val="000000"/>
                </a:solidFill>
                <a:latin typeface="Times New Roman" pitchFamily="18" charset="0"/>
                <a:ea typeface="宋体" pitchFamily="2" charset="-122"/>
              </a:rPr>
              <a:t>This relationship requires synchronization to ensure that values are produced and consumed properly.</a:t>
            </a:r>
          </a:p>
          <a:p>
            <a:pPr eaLnBrk="1" hangingPunct="1">
              <a:lnSpc>
                <a:spcPct val="80000"/>
              </a:lnSpc>
            </a:pPr>
            <a:r>
              <a:rPr lang="en-US" altLang="zh-CN" sz="2300" dirty="0">
                <a:solidFill>
                  <a:srgbClr val="000000"/>
                </a:solidFill>
                <a:latin typeface="Times New Roman" pitchFamily="18" charset="0"/>
                <a:ea typeface="宋体" pitchFamily="2" charset="-122"/>
              </a:rPr>
              <a:t>Operations on the buffer data shared by a producer and consumer thread are also </a:t>
            </a:r>
            <a:r>
              <a:rPr lang="en-US" altLang="zh-CN" sz="2300" dirty="0">
                <a:solidFill>
                  <a:srgbClr val="0000FF"/>
                </a:solidFill>
                <a:latin typeface="Times New Roman" pitchFamily="18" charset="0"/>
                <a:ea typeface="宋体" pitchFamily="2" charset="-122"/>
              </a:rPr>
              <a:t>state dependent</a:t>
            </a:r>
            <a:r>
              <a:rPr lang="en-US" altLang="zh-CN" sz="2300" dirty="0">
                <a:solidFill>
                  <a:srgbClr val="000000"/>
                </a:solidFill>
                <a:latin typeface="Times New Roman" pitchFamily="18" charset="0"/>
                <a:ea typeface="宋体" pitchFamily="2" charset="-122"/>
              </a:rPr>
              <a:t>—the operations should proceed only if the buffer is in the correct state.</a:t>
            </a:r>
          </a:p>
          <a:p>
            <a:pPr eaLnBrk="1" hangingPunct="1">
              <a:lnSpc>
                <a:spcPct val="80000"/>
              </a:lnSpc>
            </a:pPr>
            <a:r>
              <a:rPr lang="en-US" altLang="zh-CN" sz="2300" dirty="0">
                <a:solidFill>
                  <a:srgbClr val="000000"/>
                </a:solidFill>
                <a:latin typeface="Times New Roman" pitchFamily="18" charset="0"/>
                <a:ea typeface="宋体" pitchFamily="2" charset="-122"/>
              </a:rPr>
              <a:t>If the buffer is in a not-full state, the producer may produce; if the buffer is in a not-empty state, the consumer may consume.</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3"/>
          <a:srcRect/>
          <a:stretch>
            <a:fillRect/>
          </a:stretch>
        </p:blipFill>
        <p:spPr bwMode="auto">
          <a:xfrm>
            <a:off x="381000" y="914400"/>
            <a:ext cx="7943850" cy="2371725"/>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endParaRPr lang="en-US" dirty="0"/>
          </a:p>
        </p:txBody>
      </p:sp>
      <p:pic>
        <p:nvPicPr>
          <p:cNvPr id="228354" name="Picture 2"/>
          <p:cNvPicPr>
            <a:picLocks noChangeAspect="1" noChangeArrowheads="1"/>
          </p:cNvPicPr>
          <p:nvPr/>
        </p:nvPicPr>
        <p:blipFill>
          <a:blip r:embed="rId3"/>
          <a:srcRect/>
          <a:stretch>
            <a:fillRect/>
          </a:stretch>
        </p:blipFill>
        <p:spPr bwMode="auto">
          <a:xfrm>
            <a:off x="381000" y="990600"/>
            <a:ext cx="8153400" cy="3133725"/>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endParaRPr lang="en-US" dirty="0"/>
          </a:p>
        </p:txBody>
      </p:sp>
      <p:pic>
        <p:nvPicPr>
          <p:cNvPr id="229378" name="Picture 2"/>
          <p:cNvPicPr>
            <a:picLocks noChangeAspect="1" noChangeArrowheads="1"/>
          </p:cNvPicPr>
          <p:nvPr/>
        </p:nvPicPr>
        <p:blipFill>
          <a:blip r:embed="rId3"/>
          <a:srcRect/>
          <a:stretch>
            <a:fillRect/>
          </a:stretch>
        </p:blipFill>
        <p:spPr bwMode="auto">
          <a:xfrm>
            <a:off x="0" y="457200"/>
            <a:ext cx="8991600" cy="5908459"/>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endParaRPr lang="en-US" dirty="0"/>
          </a:p>
        </p:txBody>
      </p:sp>
      <p:pic>
        <p:nvPicPr>
          <p:cNvPr id="230402" name="Picture 2"/>
          <p:cNvPicPr>
            <a:picLocks noChangeAspect="1" noChangeArrowheads="1"/>
          </p:cNvPicPr>
          <p:nvPr/>
        </p:nvPicPr>
        <p:blipFill>
          <a:blip r:embed="rId3"/>
          <a:srcRect/>
          <a:stretch>
            <a:fillRect/>
          </a:stretch>
        </p:blipFill>
        <p:spPr bwMode="auto">
          <a:xfrm>
            <a:off x="523875" y="1862138"/>
            <a:ext cx="8096250" cy="313372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23.1  </a:t>
            </a:r>
            <a:r>
              <a:rPr lang="en-US" dirty="0">
                <a:solidFill>
                  <a:srgbClr val="3380E6"/>
                </a:solidFill>
                <a:latin typeface="Arial"/>
              </a:rPr>
              <a:t>Introduction</a:t>
            </a:r>
          </a:p>
        </p:txBody>
      </p:sp>
      <p:sp>
        <p:nvSpPr>
          <p:cNvPr id="13315" name="Text Placeholder 2"/>
          <p:cNvSpPr>
            <a:spLocks noGrp="1"/>
          </p:cNvSpPr>
          <p:nvPr>
            <p:ph type="body" idx="1"/>
          </p:nvPr>
        </p:nvSpPr>
        <p:spPr/>
        <p:txBody>
          <a:bodyPr/>
          <a:lstStyle/>
          <a:p>
            <a:pPr eaLnBrk="1" hangingPunct="1"/>
            <a:r>
              <a:rPr lang="en-US" altLang="zh-CN" sz="3200" dirty="0">
                <a:latin typeface="Times New Roman" pitchFamily="18" charset="0"/>
                <a:ea typeface="宋体" pitchFamily="2" charset="-122"/>
                <a:cs typeface="Times New Roman" pitchFamily="18" charset="0"/>
              </a:rPr>
              <a:t>Multithreading</a:t>
            </a:r>
          </a:p>
          <a:p>
            <a:pPr lvl="1" eaLnBrk="1" hangingPunct="1"/>
            <a:r>
              <a:rPr lang="en-US" altLang="zh-CN" sz="2800" dirty="0">
                <a:latin typeface="Times New Roman" pitchFamily="18" charset="0"/>
                <a:ea typeface="宋体" pitchFamily="2" charset="-122"/>
                <a:cs typeface="Times New Roman" pitchFamily="18" charset="0"/>
              </a:rPr>
              <a:t>Provides application with multiple threads of execution</a:t>
            </a:r>
          </a:p>
          <a:p>
            <a:pPr lvl="1" eaLnBrk="1" hangingPunct="1"/>
            <a:r>
              <a:rPr lang="en-US" altLang="zh-CN" sz="2800" dirty="0">
                <a:latin typeface="Times New Roman" pitchFamily="18" charset="0"/>
                <a:ea typeface="宋体" pitchFamily="2" charset="-122"/>
                <a:cs typeface="Times New Roman" pitchFamily="18" charset="0"/>
              </a:rPr>
              <a:t>Allows programs to perform tasks concurrently</a:t>
            </a:r>
          </a:p>
          <a:p>
            <a:pPr lvl="1" eaLnBrk="1" hangingPunct="1"/>
            <a:r>
              <a:rPr lang="en-US" altLang="zh-CN" sz="2800" dirty="0">
                <a:latin typeface="Times New Roman" pitchFamily="18" charset="0"/>
                <a:ea typeface="宋体" pitchFamily="2" charset="-122"/>
                <a:cs typeface="Times New Roman" pitchFamily="18" charset="0"/>
              </a:rPr>
              <a:t>Often requires programmer to </a:t>
            </a:r>
            <a:r>
              <a:rPr lang="en-US" altLang="zh-CN" sz="2800" dirty="0">
                <a:solidFill>
                  <a:srgbClr val="FF0000"/>
                </a:solidFill>
                <a:latin typeface="Times New Roman" pitchFamily="18" charset="0"/>
                <a:ea typeface="宋体" pitchFamily="2" charset="-122"/>
                <a:cs typeface="Times New Roman" pitchFamily="18" charset="0"/>
              </a:rPr>
              <a:t>synchronize </a:t>
            </a:r>
            <a:r>
              <a:rPr lang="en-US" altLang="zh-CN" sz="2800" dirty="0">
                <a:latin typeface="Times New Roman" pitchFamily="18" charset="0"/>
                <a:ea typeface="宋体" pitchFamily="2" charset="-122"/>
                <a:cs typeface="Times New Roman" pitchFamily="18" charset="0"/>
              </a:rPr>
              <a:t>threads to function correctly</a:t>
            </a:r>
          </a:p>
        </p:txBody>
      </p:sp>
      <p:sp>
        <p:nvSpPr>
          <p:cNvPr id="4" name="Footer Placeholder 3"/>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44999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endParaRPr lang="en-US" dirty="0"/>
          </a:p>
        </p:txBody>
      </p:sp>
      <p:pic>
        <p:nvPicPr>
          <p:cNvPr id="231426" name="Picture 2"/>
          <p:cNvPicPr>
            <a:picLocks noChangeAspect="1" noChangeArrowheads="1"/>
          </p:cNvPicPr>
          <p:nvPr/>
        </p:nvPicPr>
        <p:blipFill>
          <a:blip r:embed="rId3"/>
          <a:srcRect/>
          <a:stretch>
            <a:fillRect/>
          </a:stretch>
        </p:blipFill>
        <p:spPr bwMode="auto">
          <a:xfrm>
            <a:off x="0" y="762000"/>
            <a:ext cx="9223657" cy="5672137"/>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endParaRPr lang="en-US" dirty="0"/>
          </a:p>
        </p:txBody>
      </p:sp>
      <p:pic>
        <p:nvPicPr>
          <p:cNvPr id="232450" name="Picture 2"/>
          <p:cNvPicPr>
            <a:picLocks noChangeAspect="1" noChangeArrowheads="1"/>
          </p:cNvPicPr>
          <p:nvPr/>
        </p:nvPicPr>
        <p:blipFill>
          <a:blip r:embed="rId3"/>
          <a:srcRect/>
          <a:stretch>
            <a:fillRect/>
          </a:stretch>
        </p:blipFill>
        <p:spPr bwMode="auto">
          <a:xfrm>
            <a:off x="309563" y="1123950"/>
            <a:ext cx="8524875" cy="46101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endParaRPr lang="en-US" dirty="0"/>
          </a:p>
        </p:txBody>
      </p:sp>
      <p:pic>
        <p:nvPicPr>
          <p:cNvPr id="233474" name="Picture 2"/>
          <p:cNvPicPr>
            <a:picLocks noChangeAspect="1" noChangeArrowheads="1"/>
          </p:cNvPicPr>
          <p:nvPr/>
        </p:nvPicPr>
        <p:blipFill>
          <a:blip r:embed="rId3"/>
          <a:srcRect/>
          <a:stretch>
            <a:fillRect/>
          </a:stretch>
        </p:blipFill>
        <p:spPr bwMode="auto">
          <a:xfrm>
            <a:off x="242888" y="161925"/>
            <a:ext cx="8658225" cy="653415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endParaRPr lang="en-US" dirty="0"/>
          </a:p>
        </p:txBody>
      </p:sp>
      <p:pic>
        <p:nvPicPr>
          <p:cNvPr id="234498" name="Picture 2"/>
          <p:cNvPicPr>
            <a:picLocks noChangeAspect="1" noChangeArrowheads="1"/>
          </p:cNvPicPr>
          <p:nvPr/>
        </p:nvPicPr>
        <p:blipFill>
          <a:blip r:embed="rId3"/>
          <a:srcRect l="1782" r="5568" b="9677"/>
          <a:stretch>
            <a:fillRect/>
          </a:stretch>
        </p:blipFill>
        <p:spPr bwMode="auto">
          <a:xfrm>
            <a:off x="533400" y="0"/>
            <a:ext cx="7924800" cy="1600200"/>
          </a:xfrm>
          <a:prstGeom prst="rect">
            <a:avLst/>
          </a:prstGeom>
          <a:noFill/>
          <a:ln w="9525">
            <a:noFill/>
            <a:miter lim="800000"/>
            <a:headEnd/>
            <a:tailEnd/>
          </a:ln>
          <a:effectLst/>
        </p:spPr>
      </p:pic>
      <p:pic>
        <p:nvPicPr>
          <p:cNvPr id="234499" name="Picture 3"/>
          <p:cNvPicPr>
            <a:picLocks noChangeAspect="1" noChangeArrowheads="1"/>
          </p:cNvPicPr>
          <p:nvPr/>
        </p:nvPicPr>
        <p:blipFill>
          <a:blip r:embed="rId4"/>
          <a:srcRect/>
          <a:stretch>
            <a:fillRect/>
          </a:stretch>
        </p:blipFill>
        <p:spPr bwMode="auto">
          <a:xfrm>
            <a:off x="609600" y="1447800"/>
            <a:ext cx="7696200" cy="493116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ch26imageslidesonly_Page_043.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23.6  </a:t>
            </a:r>
            <a:r>
              <a:rPr lang="en-US" dirty="0">
                <a:solidFill>
                  <a:srgbClr val="3380E6"/>
                </a:solidFill>
                <a:latin typeface="Arial"/>
              </a:rPr>
              <a:t>Producer/Consumer Relationship: </a:t>
            </a:r>
            <a:r>
              <a:rPr lang="en-US" dirty="0" err="1">
                <a:solidFill>
                  <a:srgbClr val="3380E6"/>
                </a:solidFill>
                <a:latin typeface="Lucida Console"/>
              </a:rPr>
              <a:t>ArrayBlockingQueue</a:t>
            </a:r>
            <a:endParaRPr lang="en-US" dirty="0">
              <a:solidFill>
                <a:srgbClr val="3380E6"/>
              </a:solidFill>
              <a:latin typeface="Lucida Console"/>
            </a:endParaRPr>
          </a:p>
        </p:txBody>
      </p:sp>
      <p:sp>
        <p:nvSpPr>
          <p:cNvPr id="63491" name="Text Placeholder 2"/>
          <p:cNvSpPr>
            <a:spLocks noGrp="1"/>
          </p:cNvSpPr>
          <p:nvPr>
            <p:ph type="body" idx="1"/>
          </p:nvPr>
        </p:nvSpPr>
        <p:spPr/>
        <p:txBody>
          <a:bodyPr/>
          <a:lstStyle/>
          <a:p>
            <a:pPr eaLnBrk="1" hangingPunct="1">
              <a:lnSpc>
                <a:spcPct val="80000"/>
              </a:lnSpc>
            </a:pPr>
            <a:r>
              <a:rPr lang="en-US" altLang="zh-CN" sz="2500" dirty="0">
                <a:solidFill>
                  <a:srgbClr val="000000"/>
                </a:solidFill>
                <a:latin typeface="Times New Roman" pitchFamily="18" charset="0"/>
                <a:ea typeface="宋体" pitchFamily="2" charset="-122"/>
              </a:rPr>
              <a:t>One way to synchronize producer and consumer threads is to use classes from Java’s concurrency package that encapsulate the synchronization for you.</a:t>
            </a:r>
          </a:p>
          <a:p>
            <a:pPr eaLnBrk="1" hangingPunct="1">
              <a:lnSpc>
                <a:spcPct val="80000"/>
              </a:lnSpc>
            </a:pPr>
            <a:r>
              <a:rPr lang="en-US" altLang="zh-CN" sz="2500" dirty="0">
                <a:solidFill>
                  <a:srgbClr val="000000"/>
                </a:solidFill>
                <a:latin typeface="Times New Roman" pitchFamily="18" charset="0"/>
                <a:ea typeface="宋体" pitchFamily="2" charset="-122"/>
              </a:rPr>
              <a:t>Java includes the class </a:t>
            </a:r>
            <a:r>
              <a:rPr lang="en-US" altLang="zh-CN" sz="2500" dirty="0" err="1">
                <a:solidFill>
                  <a:srgbClr val="FF0000"/>
                </a:solidFill>
                <a:latin typeface="LucidaSansTypewriter"/>
                <a:ea typeface="宋体" pitchFamily="2" charset="-122"/>
              </a:rPr>
              <a:t>ArrayBlockingQueue</a:t>
            </a:r>
            <a:r>
              <a:rPr lang="en-US" altLang="zh-CN" sz="2500" dirty="0">
                <a:latin typeface="LucidaSansTypewriter"/>
                <a:ea typeface="宋体" pitchFamily="2" charset="-122"/>
              </a:rPr>
              <a:t>-</a:t>
            </a:r>
            <a:r>
              <a:rPr lang="en-US" altLang="zh-CN" sz="2500" dirty="0">
                <a:solidFill>
                  <a:srgbClr val="000000"/>
                </a:solidFill>
                <a:latin typeface="Times New Roman" pitchFamily="18" charset="0"/>
                <a:ea typeface="宋体" pitchFamily="2" charset="-122"/>
              </a:rPr>
              <a:t> (from package </a:t>
            </a:r>
            <a:r>
              <a:rPr lang="en-US" altLang="zh-CN" sz="2500" dirty="0" err="1">
                <a:solidFill>
                  <a:srgbClr val="000000"/>
                </a:solidFill>
                <a:latin typeface="Lucida Console" pitchFamily="49" charset="0"/>
                <a:ea typeface="宋体" pitchFamily="2" charset="-122"/>
              </a:rPr>
              <a:t>java.util.concurrent</a:t>
            </a:r>
            <a:r>
              <a:rPr lang="en-US" altLang="zh-CN" sz="2500" dirty="0">
                <a:solidFill>
                  <a:srgbClr val="000000"/>
                </a:solidFill>
                <a:latin typeface="Times New Roman" pitchFamily="18" charset="0"/>
                <a:ea typeface="宋体" pitchFamily="2" charset="-122"/>
              </a:rPr>
              <a:t>)—a fully implemented, thread-safe buffer class that implements interface </a:t>
            </a:r>
            <a:r>
              <a:rPr lang="en-US" altLang="zh-CN" sz="2500" dirty="0" err="1">
                <a:solidFill>
                  <a:srgbClr val="0000FF"/>
                </a:solidFill>
                <a:latin typeface="LucidaSansTypewriter"/>
                <a:ea typeface="宋体" pitchFamily="2" charset="-122"/>
              </a:rPr>
              <a:t>BlockingQueue</a:t>
            </a:r>
            <a:r>
              <a:rPr lang="en-US" altLang="zh-CN" sz="2500" dirty="0">
                <a:solidFill>
                  <a:srgbClr val="000000"/>
                </a:solidFill>
                <a:latin typeface="Times New Roman" pitchFamily="18" charset="0"/>
                <a:ea typeface="宋体" pitchFamily="2" charset="-122"/>
              </a:rPr>
              <a:t>.</a:t>
            </a:r>
          </a:p>
          <a:p>
            <a:pPr eaLnBrk="1" hangingPunct="1">
              <a:lnSpc>
                <a:spcPct val="80000"/>
              </a:lnSpc>
            </a:pPr>
            <a:r>
              <a:rPr lang="en-US" altLang="zh-CN" sz="2500" dirty="0">
                <a:solidFill>
                  <a:srgbClr val="000000"/>
                </a:solidFill>
                <a:latin typeface="Times New Roman" pitchFamily="18" charset="0"/>
                <a:ea typeface="宋体" pitchFamily="2" charset="-122"/>
              </a:rPr>
              <a:t>Declares methods </a:t>
            </a:r>
            <a:r>
              <a:rPr lang="en-US" altLang="zh-CN" sz="2500" dirty="0">
                <a:solidFill>
                  <a:srgbClr val="FF0000"/>
                </a:solidFill>
                <a:latin typeface="LucidaSansTypewriter"/>
                <a:ea typeface="宋体" pitchFamily="2" charset="-122"/>
              </a:rPr>
              <a:t>put</a:t>
            </a:r>
            <a:r>
              <a:rPr lang="en-US" altLang="zh-CN" sz="2500" dirty="0">
                <a:solidFill>
                  <a:srgbClr val="000000"/>
                </a:solidFill>
                <a:latin typeface="Times New Roman" pitchFamily="18" charset="0"/>
                <a:ea typeface="宋体" pitchFamily="2" charset="-122"/>
              </a:rPr>
              <a:t> and </a:t>
            </a:r>
            <a:r>
              <a:rPr lang="en-US" altLang="zh-CN" sz="2500" dirty="0">
                <a:solidFill>
                  <a:srgbClr val="FF0000"/>
                </a:solidFill>
                <a:latin typeface="LucidaSansTypewriter"/>
                <a:ea typeface="宋体" pitchFamily="2" charset="-122"/>
              </a:rPr>
              <a:t>take</a:t>
            </a:r>
            <a:r>
              <a:rPr lang="en-US" altLang="zh-CN" sz="2500" dirty="0">
                <a:solidFill>
                  <a:srgbClr val="000000"/>
                </a:solidFill>
                <a:latin typeface="Times New Roman" pitchFamily="18" charset="0"/>
                <a:ea typeface="宋体" pitchFamily="2" charset="-122"/>
              </a:rPr>
              <a:t>, the blocking equivalents of </a:t>
            </a:r>
            <a:r>
              <a:rPr lang="en-US" altLang="zh-CN" sz="2500" dirty="0">
                <a:solidFill>
                  <a:srgbClr val="000000"/>
                </a:solidFill>
                <a:latin typeface="Lucida Console" pitchFamily="49" charset="0"/>
                <a:ea typeface="宋体" pitchFamily="2" charset="-122"/>
              </a:rPr>
              <a:t>Queue</a:t>
            </a:r>
            <a:r>
              <a:rPr lang="en-US" altLang="zh-CN" sz="2500" dirty="0">
                <a:solidFill>
                  <a:srgbClr val="000000"/>
                </a:solidFill>
                <a:latin typeface="Times New Roman" pitchFamily="18" charset="0"/>
                <a:ea typeface="宋体" pitchFamily="2" charset="-122"/>
              </a:rPr>
              <a:t> methods </a:t>
            </a:r>
            <a:r>
              <a:rPr lang="en-US" altLang="zh-CN" sz="2500" dirty="0">
                <a:solidFill>
                  <a:srgbClr val="000000"/>
                </a:solidFill>
                <a:latin typeface="Lucida Console" pitchFamily="49" charset="0"/>
                <a:ea typeface="宋体" pitchFamily="2" charset="-122"/>
              </a:rPr>
              <a:t>offer</a:t>
            </a:r>
            <a:r>
              <a:rPr lang="en-US" altLang="zh-CN" sz="2500" dirty="0">
                <a:solidFill>
                  <a:srgbClr val="000000"/>
                </a:solidFill>
                <a:latin typeface="Times New Roman" pitchFamily="18" charset="0"/>
                <a:ea typeface="宋体" pitchFamily="2" charset="-122"/>
              </a:rPr>
              <a:t> and </a:t>
            </a:r>
            <a:r>
              <a:rPr lang="en-US" altLang="zh-CN" sz="2500" dirty="0">
                <a:solidFill>
                  <a:srgbClr val="000000"/>
                </a:solidFill>
                <a:latin typeface="Lucida Console" pitchFamily="49" charset="0"/>
                <a:ea typeface="宋体" pitchFamily="2" charset="-122"/>
              </a:rPr>
              <a:t>poll</a:t>
            </a:r>
            <a:r>
              <a:rPr lang="en-US" altLang="zh-CN" sz="2500" dirty="0">
                <a:solidFill>
                  <a:srgbClr val="000000"/>
                </a:solidFill>
                <a:latin typeface="Times New Roman" pitchFamily="18" charset="0"/>
                <a:ea typeface="宋体" pitchFamily="2" charset="-122"/>
              </a:rPr>
              <a:t>, respectively.</a:t>
            </a:r>
          </a:p>
          <a:p>
            <a:pPr eaLnBrk="1" hangingPunct="1">
              <a:lnSpc>
                <a:spcPct val="80000"/>
              </a:lnSpc>
            </a:pPr>
            <a:r>
              <a:rPr lang="en-US" altLang="zh-CN" sz="2500" dirty="0">
                <a:solidFill>
                  <a:srgbClr val="000000"/>
                </a:solidFill>
                <a:latin typeface="Times New Roman" pitchFamily="18" charset="0"/>
                <a:ea typeface="宋体" pitchFamily="2" charset="-122"/>
              </a:rPr>
              <a:t>Method </a:t>
            </a:r>
            <a:r>
              <a:rPr lang="en-US" altLang="zh-CN" sz="2500" dirty="0">
                <a:solidFill>
                  <a:srgbClr val="000000"/>
                </a:solidFill>
                <a:latin typeface="Lucida Console" pitchFamily="49" charset="0"/>
                <a:ea typeface="宋体" pitchFamily="2" charset="-122"/>
              </a:rPr>
              <a:t>put</a:t>
            </a:r>
            <a:r>
              <a:rPr lang="en-US" altLang="zh-CN" sz="2500" dirty="0">
                <a:solidFill>
                  <a:srgbClr val="000000"/>
                </a:solidFill>
                <a:latin typeface="Times New Roman" pitchFamily="18" charset="0"/>
                <a:ea typeface="宋体" pitchFamily="2" charset="-122"/>
              </a:rPr>
              <a:t> places an element at the end of the </a:t>
            </a:r>
            <a:r>
              <a:rPr lang="en-US" altLang="zh-CN" sz="2500" dirty="0" err="1">
                <a:solidFill>
                  <a:srgbClr val="000000"/>
                </a:solidFill>
                <a:latin typeface="Lucida Console" pitchFamily="49" charset="0"/>
                <a:ea typeface="宋体" pitchFamily="2" charset="-122"/>
              </a:rPr>
              <a:t>BlockingQueue</a:t>
            </a:r>
            <a:r>
              <a:rPr lang="en-US" altLang="zh-CN" sz="2500" dirty="0">
                <a:solidFill>
                  <a:srgbClr val="000000"/>
                </a:solidFill>
                <a:latin typeface="Times New Roman" pitchFamily="18" charset="0"/>
                <a:ea typeface="宋体" pitchFamily="2" charset="-122"/>
              </a:rPr>
              <a:t>, waiting if the queue is full.</a:t>
            </a:r>
          </a:p>
          <a:p>
            <a:pPr eaLnBrk="1" hangingPunct="1">
              <a:lnSpc>
                <a:spcPct val="80000"/>
              </a:lnSpc>
            </a:pPr>
            <a:r>
              <a:rPr lang="en-US" altLang="zh-CN" sz="2500" dirty="0">
                <a:solidFill>
                  <a:srgbClr val="000000"/>
                </a:solidFill>
                <a:latin typeface="Times New Roman" pitchFamily="18" charset="0"/>
                <a:ea typeface="宋体" pitchFamily="2" charset="-122"/>
              </a:rPr>
              <a:t>Method </a:t>
            </a:r>
            <a:r>
              <a:rPr lang="en-US" altLang="zh-CN" sz="2500" dirty="0">
                <a:solidFill>
                  <a:srgbClr val="000000"/>
                </a:solidFill>
                <a:latin typeface="Lucida Console" pitchFamily="49" charset="0"/>
                <a:ea typeface="宋体" pitchFamily="2" charset="-122"/>
              </a:rPr>
              <a:t>take</a:t>
            </a:r>
            <a:r>
              <a:rPr lang="en-US" altLang="zh-CN" sz="2500" dirty="0">
                <a:solidFill>
                  <a:srgbClr val="000000"/>
                </a:solidFill>
                <a:latin typeface="Times New Roman" pitchFamily="18" charset="0"/>
                <a:ea typeface="宋体" pitchFamily="2" charset="-122"/>
              </a:rPr>
              <a:t> removes an element from the head of the </a:t>
            </a:r>
            <a:r>
              <a:rPr lang="en-US" altLang="zh-CN" sz="2500" dirty="0" err="1">
                <a:solidFill>
                  <a:srgbClr val="000000"/>
                </a:solidFill>
                <a:latin typeface="Lucida Console" pitchFamily="49" charset="0"/>
                <a:ea typeface="宋体" pitchFamily="2" charset="-122"/>
              </a:rPr>
              <a:t>BlockingQueue</a:t>
            </a:r>
            <a:r>
              <a:rPr lang="en-US" altLang="zh-CN" sz="2500" dirty="0">
                <a:solidFill>
                  <a:srgbClr val="000000"/>
                </a:solidFill>
                <a:latin typeface="Times New Roman" pitchFamily="18" charset="0"/>
                <a:ea typeface="宋体" pitchFamily="2" charset="-122"/>
              </a:rPr>
              <a:t>, waiting if the queue is empty.</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endParaRPr lang="en-US" dirty="0"/>
          </a:p>
        </p:txBody>
      </p:sp>
      <p:pic>
        <p:nvPicPr>
          <p:cNvPr id="235522" name="Picture 2"/>
          <p:cNvPicPr>
            <a:picLocks noChangeAspect="1" noChangeArrowheads="1"/>
          </p:cNvPicPr>
          <p:nvPr/>
        </p:nvPicPr>
        <p:blipFill>
          <a:blip r:embed="rId3"/>
          <a:srcRect/>
          <a:stretch>
            <a:fillRect/>
          </a:stretch>
        </p:blipFill>
        <p:spPr bwMode="auto">
          <a:xfrm>
            <a:off x="533400" y="152400"/>
            <a:ext cx="8110538" cy="65532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endParaRPr lang="en-US" dirty="0"/>
          </a:p>
        </p:txBody>
      </p:sp>
      <p:pic>
        <p:nvPicPr>
          <p:cNvPr id="236546" name="Picture 2"/>
          <p:cNvPicPr>
            <a:picLocks noChangeAspect="1" noChangeArrowheads="1"/>
          </p:cNvPicPr>
          <p:nvPr/>
        </p:nvPicPr>
        <p:blipFill>
          <a:blip r:embed="rId2"/>
          <a:srcRect/>
          <a:stretch>
            <a:fillRect/>
          </a:stretch>
        </p:blipFill>
        <p:spPr bwMode="auto">
          <a:xfrm>
            <a:off x="290513" y="719138"/>
            <a:ext cx="8562975" cy="5419725"/>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endParaRPr lang="en-US" dirty="0"/>
          </a:p>
        </p:txBody>
      </p:sp>
      <p:pic>
        <p:nvPicPr>
          <p:cNvPr id="237570" name="Picture 2"/>
          <p:cNvPicPr>
            <a:picLocks noChangeAspect="1" noChangeArrowheads="1"/>
          </p:cNvPicPr>
          <p:nvPr/>
        </p:nvPicPr>
        <p:blipFill>
          <a:blip r:embed="rId3"/>
          <a:srcRect/>
          <a:stretch>
            <a:fillRect/>
          </a:stretch>
        </p:blipFill>
        <p:spPr bwMode="auto">
          <a:xfrm>
            <a:off x="838200" y="1447800"/>
            <a:ext cx="7291060" cy="32766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23.7  </a:t>
            </a:r>
            <a:r>
              <a:rPr lang="en-US" dirty="0">
                <a:solidFill>
                  <a:srgbClr val="3380E6"/>
                </a:solidFill>
                <a:latin typeface="Arial"/>
              </a:rPr>
              <a:t>Producer/Consumer Relationship with Synchronization </a:t>
            </a:r>
          </a:p>
        </p:txBody>
      </p:sp>
      <p:sp>
        <p:nvSpPr>
          <p:cNvPr id="68611" name="Text Placeholder 2"/>
          <p:cNvSpPr>
            <a:spLocks noGrp="1"/>
          </p:cNvSpPr>
          <p:nvPr>
            <p:ph type="body" idx="1"/>
          </p:nvPr>
        </p:nvSpPr>
        <p:spPr/>
        <p:txBody>
          <a:bodyPr/>
          <a:lstStyle/>
          <a:p>
            <a:pPr eaLnBrk="1" hangingPunct="1"/>
            <a:r>
              <a:rPr lang="en-US" altLang="zh-CN" dirty="0">
                <a:solidFill>
                  <a:srgbClr val="FF0000"/>
                </a:solidFill>
                <a:latin typeface="Times New Roman" pitchFamily="18" charset="0"/>
                <a:ea typeface="宋体" pitchFamily="2" charset="-122"/>
              </a:rPr>
              <a:t>For educational purposes</a:t>
            </a:r>
            <a:r>
              <a:rPr lang="en-US" altLang="zh-CN" dirty="0">
                <a:solidFill>
                  <a:srgbClr val="000000"/>
                </a:solidFill>
                <a:latin typeface="Times New Roman" pitchFamily="18" charset="0"/>
                <a:ea typeface="宋体" pitchFamily="2" charset="-122"/>
              </a:rPr>
              <a:t>, we now explain how you can implement a shared buffer yourself using the </a:t>
            </a:r>
            <a:r>
              <a:rPr lang="en-US" altLang="zh-CN" dirty="0">
                <a:solidFill>
                  <a:srgbClr val="000000"/>
                </a:solidFill>
                <a:latin typeface="Lucida Console" pitchFamily="49" charset="0"/>
                <a:ea typeface="宋体" pitchFamily="2" charset="-122"/>
              </a:rPr>
              <a:t>synchronized</a:t>
            </a:r>
            <a:r>
              <a:rPr lang="en-US" altLang="zh-CN" dirty="0">
                <a:solidFill>
                  <a:srgbClr val="000000"/>
                </a:solidFill>
                <a:latin typeface="Times New Roman" pitchFamily="18" charset="0"/>
                <a:ea typeface="宋体" pitchFamily="2" charset="-122"/>
              </a:rPr>
              <a:t> keyword and methods of class </a:t>
            </a:r>
            <a:r>
              <a:rPr lang="en-US" altLang="zh-CN" dirty="0">
                <a:solidFill>
                  <a:srgbClr val="000000"/>
                </a:solidFill>
                <a:latin typeface="Lucida Console" pitchFamily="49" charset="0"/>
                <a:ea typeface="宋体" pitchFamily="2" charset="-122"/>
              </a:rPr>
              <a:t>Object</a:t>
            </a:r>
            <a:r>
              <a:rPr lang="en-US" altLang="zh-CN" dirty="0">
                <a:solidFill>
                  <a:srgbClr val="000000"/>
                </a:solidFill>
                <a:latin typeface="Times New Roman" pitchFamily="18" charset="0"/>
                <a:ea typeface="宋体" pitchFamily="2" charset="-122"/>
              </a:rPr>
              <a:t>.</a:t>
            </a:r>
          </a:p>
          <a:p>
            <a:pPr eaLnBrk="1" hangingPunct="1"/>
            <a:r>
              <a:rPr lang="en-US" altLang="zh-CN" dirty="0">
                <a:solidFill>
                  <a:srgbClr val="000000"/>
                </a:solidFill>
                <a:latin typeface="Times New Roman" pitchFamily="18" charset="0"/>
                <a:ea typeface="宋体" pitchFamily="2" charset="-122"/>
              </a:rPr>
              <a:t>The first step in synchronizing access to the buffer is to implement methods </a:t>
            </a:r>
            <a:r>
              <a:rPr lang="en-US" altLang="zh-CN" dirty="0">
                <a:solidFill>
                  <a:srgbClr val="000000"/>
                </a:solidFill>
                <a:latin typeface="Lucida Console" pitchFamily="49" charset="0"/>
                <a:ea typeface="宋体" pitchFamily="2" charset="-122"/>
              </a:rPr>
              <a:t>get</a:t>
            </a:r>
            <a:r>
              <a:rPr lang="en-US" altLang="zh-CN" dirty="0">
                <a:solidFill>
                  <a:srgbClr val="000000"/>
                </a:solidFill>
                <a:latin typeface="Times New Roman" pitchFamily="18" charset="0"/>
                <a:ea typeface="宋体" pitchFamily="2" charset="-122"/>
              </a:rPr>
              <a:t> and </a:t>
            </a:r>
            <a:r>
              <a:rPr lang="en-US" altLang="zh-CN" dirty="0">
                <a:solidFill>
                  <a:srgbClr val="000000"/>
                </a:solidFill>
                <a:latin typeface="Lucida Console" pitchFamily="49" charset="0"/>
                <a:ea typeface="宋体" pitchFamily="2" charset="-122"/>
              </a:rPr>
              <a:t>set</a:t>
            </a:r>
            <a:r>
              <a:rPr lang="en-US" altLang="zh-CN" dirty="0">
                <a:solidFill>
                  <a:srgbClr val="000000"/>
                </a:solidFill>
                <a:latin typeface="Times New Roman" pitchFamily="18" charset="0"/>
                <a:ea typeface="宋体" pitchFamily="2" charset="-122"/>
              </a:rPr>
              <a:t> as </a:t>
            </a:r>
            <a:r>
              <a:rPr lang="en-US" altLang="zh-CN" dirty="0">
                <a:solidFill>
                  <a:srgbClr val="000000"/>
                </a:solidFill>
                <a:latin typeface="Lucida Console" pitchFamily="49" charset="0"/>
                <a:ea typeface="宋体" pitchFamily="2" charset="-122"/>
              </a:rPr>
              <a:t>synchronized</a:t>
            </a:r>
            <a:r>
              <a:rPr lang="en-US" altLang="zh-CN" dirty="0">
                <a:solidFill>
                  <a:srgbClr val="000000"/>
                </a:solidFill>
                <a:latin typeface="Times New Roman" pitchFamily="18" charset="0"/>
                <a:ea typeface="宋体" pitchFamily="2" charset="-122"/>
              </a:rPr>
              <a:t> methods.</a:t>
            </a:r>
          </a:p>
          <a:p>
            <a:pPr eaLnBrk="1" hangingPunct="1"/>
            <a:r>
              <a:rPr lang="en-US" altLang="zh-CN" dirty="0">
                <a:solidFill>
                  <a:srgbClr val="000000"/>
                </a:solidFill>
                <a:latin typeface="Times New Roman" pitchFamily="18" charset="0"/>
                <a:ea typeface="宋体" pitchFamily="2" charset="-122"/>
              </a:rPr>
              <a:t>This requires that a thread obtain the monitor lock on the </a:t>
            </a:r>
            <a:r>
              <a:rPr lang="en-US" altLang="zh-CN" dirty="0">
                <a:solidFill>
                  <a:srgbClr val="000000"/>
                </a:solidFill>
                <a:latin typeface="Lucida Console" pitchFamily="49" charset="0"/>
                <a:ea typeface="宋体" pitchFamily="2" charset="-122"/>
              </a:rPr>
              <a:t>Buffer</a:t>
            </a:r>
            <a:r>
              <a:rPr lang="en-US" altLang="zh-CN" dirty="0">
                <a:solidFill>
                  <a:srgbClr val="000000"/>
                </a:solidFill>
                <a:latin typeface="Times New Roman" pitchFamily="18" charset="0"/>
                <a:ea typeface="宋体" pitchFamily="2" charset="-122"/>
              </a:rPr>
              <a:t> object before attempting to access the buffer data.</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p:cNvSpPr>
            <a:spLocks noRot="1" noChangeArrowheads="1"/>
          </p:cNvSpPr>
          <p:nvPr/>
        </p:nvSpPr>
        <p:spPr bwMode="auto">
          <a:xfrm>
            <a:off x="2370138" y="5373688"/>
            <a:ext cx="4411662" cy="647700"/>
          </a:xfrm>
          <a:prstGeom prst="rect">
            <a:avLst/>
          </a:prstGeom>
          <a:noFill/>
          <a:ln w="9525">
            <a:noFill/>
            <a:miter lim="800000"/>
            <a:headEnd/>
            <a:tailEnd/>
          </a:ln>
        </p:spPr>
        <p:txBody>
          <a:bodyPr/>
          <a:lstStyle/>
          <a:p>
            <a:pPr indent="473075" algn="just">
              <a:lnSpc>
                <a:spcPct val="90000"/>
              </a:lnSpc>
            </a:pPr>
            <a:r>
              <a:rPr lang="en-US" altLang="zh-CN" sz="2800">
                <a:solidFill>
                  <a:srgbClr val="000000"/>
                </a:solidFill>
                <a:latin typeface="Times New Roman" pitchFamily="18" charset="0"/>
              </a:rPr>
              <a:t>Threads and Processes </a:t>
            </a:r>
            <a:endParaRPr lang="zh-CN" altLang="en-US" sz="2800">
              <a:solidFill>
                <a:srgbClr val="080808"/>
              </a:solidFill>
              <a:latin typeface="Times New Roman" pitchFamily="18" charset="0"/>
            </a:endParaRPr>
          </a:p>
        </p:txBody>
      </p:sp>
      <p:graphicFrame>
        <p:nvGraphicFramePr>
          <p:cNvPr id="1026" name="Object 5"/>
          <p:cNvGraphicFramePr>
            <a:graphicFrameLocks noChangeAspect="1"/>
          </p:cNvGraphicFramePr>
          <p:nvPr/>
        </p:nvGraphicFramePr>
        <p:xfrm>
          <a:off x="1978025" y="838200"/>
          <a:ext cx="5184775" cy="4268788"/>
        </p:xfrm>
        <a:graphic>
          <a:graphicData uri="http://schemas.openxmlformats.org/presentationml/2006/ole">
            <mc:AlternateContent xmlns:mc="http://schemas.openxmlformats.org/markup-compatibility/2006">
              <mc:Choice xmlns:v="urn:schemas-microsoft-com:vml" Requires="v">
                <p:oleObj spid="_x0000_s1064" name="Visio" r:id="rId4" imgW="4204716" imgH="3460699" progId="Visio.Drawing.11">
                  <p:embed/>
                </p:oleObj>
              </mc:Choice>
              <mc:Fallback>
                <p:oleObj name="Visio" r:id="rId4" imgW="4204716" imgH="3460699"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8025" y="838200"/>
                        <a:ext cx="5184775" cy="426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23.7  </a:t>
            </a:r>
            <a:r>
              <a:rPr lang="en-US" dirty="0">
                <a:solidFill>
                  <a:srgbClr val="3380E6"/>
                </a:solidFill>
                <a:latin typeface="Arial"/>
              </a:rPr>
              <a:t>Producer/Consumer Relationship with Synchronization (cont.)</a:t>
            </a:r>
          </a:p>
        </p:txBody>
      </p:sp>
      <p:sp>
        <p:nvSpPr>
          <p:cNvPr id="69635" name="Text Placeholder 2"/>
          <p:cNvSpPr>
            <a:spLocks noGrp="1"/>
          </p:cNvSpPr>
          <p:nvPr>
            <p:ph type="body" idx="1"/>
          </p:nvPr>
        </p:nvSpPr>
        <p:spPr/>
        <p:txBody>
          <a:bodyPr/>
          <a:lstStyle/>
          <a:p>
            <a:pPr eaLnBrk="1" hangingPunct="1">
              <a:lnSpc>
                <a:spcPct val="90000"/>
              </a:lnSpc>
            </a:pPr>
            <a:r>
              <a:rPr lang="en-US" altLang="zh-CN" sz="2500">
                <a:solidFill>
                  <a:srgbClr val="000000"/>
                </a:solidFill>
                <a:latin typeface="Lucida Console" pitchFamily="49" charset="0"/>
                <a:ea typeface="宋体" pitchFamily="2" charset="-122"/>
              </a:rPr>
              <a:t>Object</a:t>
            </a:r>
            <a:r>
              <a:rPr lang="en-US" altLang="zh-CN" sz="2500">
                <a:solidFill>
                  <a:srgbClr val="000000"/>
                </a:solidFill>
                <a:latin typeface="Times New Roman" pitchFamily="18" charset="0"/>
                <a:ea typeface="宋体" pitchFamily="2" charset="-122"/>
              </a:rPr>
              <a:t> methods </a:t>
            </a:r>
            <a:r>
              <a:rPr lang="en-US" altLang="zh-CN" sz="2500">
                <a:solidFill>
                  <a:srgbClr val="000000"/>
                </a:solidFill>
                <a:latin typeface="Lucida Console" pitchFamily="49" charset="0"/>
                <a:ea typeface="宋体" pitchFamily="2" charset="-122"/>
              </a:rPr>
              <a:t>wait</a:t>
            </a:r>
            <a:r>
              <a:rPr lang="en-US" altLang="zh-CN" sz="2500">
                <a:solidFill>
                  <a:srgbClr val="000000"/>
                </a:solidFill>
                <a:latin typeface="Times New Roman" pitchFamily="18" charset="0"/>
                <a:ea typeface="宋体" pitchFamily="2" charset="-122"/>
              </a:rPr>
              <a:t>, </a:t>
            </a:r>
            <a:r>
              <a:rPr lang="en-US" altLang="zh-CN" sz="2500">
                <a:solidFill>
                  <a:srgbClr val="000000"/>
                </a:solidFill>
                <a:latin typeface="Lucida Console" pitchFamily="49" charset="0"/>
                <a:ea typeface="宋体" pitchFamily="2" charset="-122"/>
              </a:rPr>
              <a:t>notify</a:t>
            </a:r>
            <a:r>
              <a:rPr lang="en-US" altLang="zh-CN" sz="2500">
                <a:solidFill>
                  <a:srgbClr val="000000"/>
                </a:solidFill>
                <a:latin typeface="Times New Roman" pitchFamily="18" charset="0"/>
                <a:ea typeface="宋体" pitchFamily="2" charset="-122"/>
              </a:rPr>
              <a:t> and </a:t>
            </a:r>
            <a:r>
              <a:rPr lang="en-US" altLang="zh-CN" sz="2500">
                <a:solidFill>
                  <a:srgbClr val="000000"/>
                </a:solidFill>
                <a:latin typeface="Lucida Console" pitchFamily="49" charset="0"/>
                <a:ea typeface="宋体" pitchFamily="2" charset="-122"/>
              </a:rPr>
              <a:t>notifyAll</a:t>
            </a:r>
            <a:r>
              <a:rPr lang="en-US" altLang="zh-CN" sz="2500">
                <a:solidFill>
                  <a:srgbClr val="000000"/>
                </a:solidFill>
                <a:latin typeface="Times New Roman" pitchFamily="18" charset="0"/>
                <a:ea typeface="宋体" pitchFamily="2" charset="-122"/>
              </a:rPr>
              <a:t> can be used with conditions to make threads wait when they cannot perform their tasks.</a:t>
            </a:r>
          </a:p>
          <a:p>
            <a:pPr eaLnBrk="1" hangingPunct="1">
              <a:lnSpc>
                <a:spcPct val="90000"/>
              </a:lnSpc>
            </a:pPr>
            <a:r>
              <a:rPr lang="en-US" altLang="zh-CN" sz="2500">
                <a:solidFill>
                  <a:srgbClr val="000000"/>
                </a:solidFill>
                <a:latin typeface="Times New Roman" pitchFamily="18" charset="0"/>
                <a:ea typeface="宋体" pitchFamily="2" charset="-122"/>
              </a:rPr>
              <a:t>Calling </a:t>
            </a:r>
            <a:r>
              <a:rPr lang="en-US" altLang="zh-CN" sz="2500">
                <a:solidFill>
                  <a:srgbClr val="000000"/>
                </a:solidFill>
                <a:latin typeface="Lucida Console" pitchFamily="49" charset="0"/>
                <a:ea typeface="宋体" pitchFamily="2" charset="-122"/>
              </a:rPr>
              <a:t>Object</a:t>
            </a:r>
            <a:r>
              <a:rPr lang="en-US" altLang="zh-CN" sz="2500">
                <a:solidFill>
                  <a:srgbClr val="000000"/>
                </a:solidFill>
                <a:latin typeface="Times New Roman" pitchFamily="18" charset="0"/>
                <a:ea typeface="宋体" pitchFamily="2" charset="-122"/>
              </a:rPr>
              <a:t> method </a:t>
            </a:r>
            <a:r>
              <a:rPr lang="en-US" altLang="zh-CN" sz="2500">
                <a:solidFill>
                  <a:srgbClr val="FF0000"/>
                </a:solidFill>
                <a:latin typeface="LucidaSansTypewriter"/>
                <a:ea typeface="宋体" pitchFamily="2" charset="-122"/>
              </a:rPr>
              <a:t>wait</a:t>
            </a:r>
            <a:r>
              <a:rPr lang="en-US" altLang="zh-CN" sz="2500">
                <a:solidFill>
                  <a:srgbClr val="000000"/>
                </a:solidFill>
                <a:latin typeface="Times New Roman" pitchFamily="18" charset="0"/>
                <a:ea typeface="宋体" pitchFamily="2" charset="-122"/>
              </a:rPr>
              <a:t> on a </a:t>
            </a:r>
            <a:r>
              <a:rPr lang="en-US" altLang="zh-CN" sz="2500">
                <a:solidFill>
                  <a:srgbClr val="000000"/>
                </a:solidFill>
                <a:latin typeface="Lucida Console" pitchFamily="49" charset="0"/>
                <a:ea typeface="宋体" pitchFamily="2" charset="-122"/>
              </a:rPr>
              <a:t>synchronized</a:t>
            </a:r>
            <a:r>
              <a:rPr lang="en-US" altLang="zh-CN" sz="2500">
                <a:solidFill>
                  <a:srgbClr val="000000"/>
                </a:solidFill>
                <a:latin typeface="Times New Roman" pitchFamily="18" charset="0"/>
                <a:ea typeface="宋体" pitchFamily="2" charset="-122"/>
              </a:rPr>
              <a:t> object releases its monitor lock, and places the calling thread in the </a:t>
            </a:r>
            <a:r>
              <a:rPr lang="en-US" altLang="zh-CN" sz="2500" i="1">
                <a:solidFill>
                  <a:srgbClr val="000000"/>
                </a:solidFill>
                <a:latin typeface="Times New Roman" pitchFamily="18" charset="0"/>
                <a:ea typeface="宋体" pitchFamily="2" charset="-122"/>
              </a:rPr>
              <a:t>waiting state.</a:t>
            </a:r>
          </a:p>
          <a:p>
            <a:pPr eaLnBrk="1" hangingPunct="1">
              <a:lnSpc>
                <a:spcPct val="90000"/>
              </a:lnSpc>
            </a:pPr>
            <a:r>
              <a:rPr lang="en-US" altLang="zh-CN" sz="2500">
                <a:solidFill>
                  <a:srgbClr val="000000"/>
                </a:solidFill>
                <a:latin typeface="Times New Roman" pitchFamily="18" charset="0"/>
                <a:ea typeface="宋体" pitchFamily="2" charset="-122"/>
              </a:rPr>
              <a:t>Call </a:t>
            </a:r>
            <a:r>
              <a:rPr lang="en-US" altLang="zh-CN" sz="2500">
                <a:solidFill>
                  <a:srgbClr val="000000"/>
                </a:solidFill>
                <a:latin typeface="Lucida Console" pitchFamily="49" charset="0"/>
                <a:ea typeface="宋体" pitchFamily="2" charset="-122"/>
              </a:rPr>
              <a:t>Object</a:t>
            </a:r>
            <a:r>
              <a:rPr lang="en-US" altLang="zh-CN" sz="2500">
                <a:solidFill>
                  <a:srgbClr val="000000"/>
                </a:solidFill>
                <a:latin typeface="Times New Roman" pitchFamily="18" charset="0"/>
                <a:ea typeface="宋体" pitchFamily="2" charset="-122"/>
              </a:rPr>
              <a:t> method </a:t>
            </a:r>
            <a:r>
              <a:rPr lang="en-US" altLang="zh-CN" sz="2500">
                <a:solidFill>
                  <a:srgbClr val="FF0000"/>
                </a:solidFill>
                <a:latin typeface="LucidaSansTypewriter"/>
                <a:ea typeface="宋体" pitchFamily="2" charset="-122"/>
              </a:rPr>
              <a:t>notify</a:t>
            </a:r>
            <a:r>
              <a:rPr lang="en-US" altLang="zh-CN" sz="2500">
                <a:solidFill>
                  <a:srgbClr val="000000"/>
                </a:solidFill>
                <a:latin typeface="Times New Roman" pitchFamily="18" charset="0"/>
                <a:ea typeface="宋体" pitchFamily="2" charset="-122"/>
              </a:rPr>
              <a:t> on a </a:t>
            </a:r>
            <a:r>
              <a:rPr lang="en-US" altLang="zh-CN" sz="2500">
                <a:solidFill>
                  <a:srgbClr val="000000"/>
                </a:solidFill>
                <a:latin typeface="Lucida Console" pitchFamily="49" charset="0"/>
                <a:ea typeface="宋体" pitchFamily="2" charset="-122"/>
              </a:rPr>
              <a:t>synchronized</a:t>
            </a:r>
            <a:r>
              <a:rPr lang="en-US" altLang="zh-CN" sz="2500">
                <a:solidFill>
                  <a:srgbClr val="000000"/>
                </a:solidFill>
                <a:latin typeface="Times New Roman" pitchFamily="18" charset="0"/>
                <a:ea typeface="宋体" pitchFamily="2" charset="-122"/>
              </a:rPr>
              <a:t> object allows a waiting thread to transition to the </a:t>
            </a:r>
            <a:r>
              <a:rPr lang="en-US" altLang="zh-CN" sz="2500" i="1">
                <a:solidFill>
                  <a:srgbClr val="000000"/>
                </a:solidFill>
                <a:latin typeface="Times New Roman" pitchFamily="18" charset="0"/>
                <a:ea typeface="宋体" pitchFamily="2" charset="-122"/>
              </a:rPr>
              <a:t>runnable state</a:t>
            </a:r>
            <a:r>
              <a:rPr lang="en-US" altLang="zh-CN" sz="2500">
                <a:solidFill>
                  <a:srgbClr val="000000"/>
                </a:solidFill>
                <a:latin typeface="Times New Roman" pitchFamily="18" charset="0"/>
                <a:ea typeface="宋体" pitchFamily="2" charset="-122"/>
              </a:rPr>
              <a:t> again.</a:t>
            </a:r>
          </a:p>
          <a:p>
            <a:pPr eaLnBrk="1" hangingPunct="1">
              <a:lnSpc>
                <a:spcPct val="90000"/>
              </a:lnSpc>
            </a:pPr>
            <a:r>
              <a:rPr lang="en-US" altLang="zh-CN" sz="2500">
                <a:solidFill>
                  <a:srgbClr val="000000"/>
                </a:solidFill>
                <a:latin typeface="Times New Roman" pitchFamily="18" charset="0"/>
                <a:ea typeface="宋体" pitchFamily="2" charset="-122"/>
              </a:rPr>
              <a:t>If a thread calls </a:t>
            </a:r>
            <a:r>
              <a:rPr lang="en-US" altLang="zh-CN" sz="2500">
                <a:solidFill>
                  <a:srgbClr val="FF0000"/>
                </a:solidFill>
                <a:latin typeface="LucidaSansTypewriter"/>
                <a:ea typeface="宋体" pitchFamily="2" charset="-122"/>
              </a:rPr>
              <a:t>notifyAll</a:t>
            </a:r>
            <a:r>
              <a:rPr lang="en-US" altLang="zh-CN" sz="2500">
                <a:solidFill>
                  <a:srgbClr val="000000"/>
                </a:solidFill>
                <a:latin typeface="Times New Roman" pitchFamily="18" charset="0"/>
                <a:ea typeface="宋体" pitchFamily="2" charset="-122"/>
              </a:rPr>
              <a:t> on the </a:t>
            </a:r>
            <a:r>
              <a:rPr lang="en-US" altLang="zh-CN" sz="2500">
                <a:solidFill>
                  <a:srgbClr val="000000"/>
                </a:solidFill>
                <a:latin typeface="Lucida Console" pitchFamily="49" charset="0"/>
                <a:ea typeface="宋体" pitchFamily="2" charset="-122"/>
              </a:rPr>
              <a:t>synchronized</a:t>
            </a:r>
            <a:r>
              <a:rPr lang="en-US" altLang="zh-CN" sz="2500">
                <a:solidFill>
                  <a:srgbClr val="000000"/>
                </a:solidFill>
                <a:latin typeface="Times New Roman" pitchFamily="18" charset="0"/>
                <a:ea typeface="宋体" pitchFamily="2" charset="-122"/>
              </a:rPr>
              <a:t> object, then all the threads waiting for the monitor lock become eligible to reacquire the lock.</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ch26imageslides_Page_049.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ch26imageslides_Page_050.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ch26imageslides_Page_051.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ch26imageslides_Page_052.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ch26imageslides_Page_053.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ch26imageslides_Page_054.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ch26imageslides_Page_056.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ch26imageslides_Page_057.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ch26imageslides_Page_058.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23.2  </a:t>
            </a:r>
            <a:r>
              <a:rPr lang="en-US" dirty="0">
                <a:solidFill>
                  <a:srgbClr val="3380E6"/>
                </a:solidFill>
                <a:latin typeface="Arial"/>
              </a:rPr>
              <a:t>Thread States: Life Cycle of a Thread</a:t>
            </a:r>
          </a:p>
        </p:txBody>
      </p:sp>
      <p:sp>
        <p:nvSpPr>
          <p:cNvPr id="15363" name="Text Placeholder 2"/>
          <p:cNvSpPr>
            <a:spLocks noGrp="1"/>
          </p:cNvSpPr>
          <p:nvPr>
            <p:ph type="body" idx="1"/>
          </p:nvPr>
        </p:nvSpPr>
        <p:spPr/>
        <p:txBody>
          <a:bodyPr/>
          <a:lstStyle/>
          <a:p>
            <a:pPr eaLnBrk="1" hangingPunct="1"/>
            <a:r>
              <a:rPr lang="en-US" altLang="zh-CN" dirty="0">
                <a:solidFill>
                  <a:srgbClr val="FF0000"/>
                </a:solidFill>
                <a:latin typeface="Times New Roman" pitchFamily="18" charset="0"/>
                <a:ea typeface="宋体" pitchFamily="2" charset="-122"/>
              </a:rPr>
              <a:t>new</a:t>
            </a:r>
            <a:r>
              <a:rPr lang="en-US" altLang="zh-CN" b="1" dirty="0">
                <a:solidFill>
                  <a:srgbClr val="A81A00"/>
                </a:solidFill>
                <a:latin typeface="Times New Roman" pitchFamily="18" charset="0"/>
                <a:ea typeface="宋体" pitchFamily="2" charset="-122"/>
              </a:rPr>
              <a:t> </a:t>
            </a:r>
            <a:r>
              <a:rPr lang="en-US" altLang="zh-CN" b="1" dirty="0">
                <a:solidFill>
                  <a:srgbClr val="000000"/>
                </a:solidFill>
                <a:latin typeface="Times New Roman" pitchFamily="18" charset="0"/>
                <a:ea typeface="宋体" pitchFamily="2" charset="-122"/>
              </a:rPr>
              <a:t>state</a:t>
            </a:r>
            <a:endParaRPr lang="en-US" altLang="zh-CN" dirty="0">
              <a:solidFill>
                <a:srgbClr val="000000"/>
              </a:solidFill>
              <a:latin typeface="Times New Roman" pitchFamily="18" charset="0"/>
              <a:ea typeface="宋体" pitchFamily="2" charset="-122"/>
            </a:endParaRPr>
          </a:p>
          <a:p>
            <a:pPr lvl="1" eaLnBrk="1" hangingPunct="1"/>
            <a:r>
              <a:rPr lang="en-US" altLang="zh-CN" dirty="0">
                <a:solidFill>
                  <a:srgbClr val="000000"/>
                </a:solidFill>
                <a:latin typeface="Times New Roman" pitchFamily="18" charset="0"/>
                <a:ea typeface="宋体" pitchFamily="2" charset="-122"/>
              </a:rPr>
              <a:t>A new thread begins its life cycle in this state</a:t>
            </a:r>
            <a:r>
              <a:rPr lang="en-US" altLang="zh-CN" b="1" dirty="0">
                <a:solidFill>
                  <a:srgbClr val="000000"/>
                </a:solidFill>
                <a:latin typeface="Times New Roman" pitchFamily="18" charset="0"/>
                <a:ea typeface="宋体" pitchFamily="2" charset="-122"/>
              </a:rPr>
              <a:t>.</a:t>
            </a:r>
          </a:p>
          <a:p>
            <a:pPr lvl="1" eaLnBrk="1" hangingPunct="1"/>
            <a:r>
              <a:rPr lang="en-US" altLang="zh-CN" dirty="0">
                <a:solidFill>
                  <a:srgbClr val="000000"/>
                </a:solidFill>
                <a:latin typeface="Times New Roman" pitchFamily="18" charset="0"/>
                <a:ea typeface="宋体" pitchFamily="2" charset="-122"/>
              </a:rPr>
              <a:t>Remains there until started, which places it in the </a:t>
            </a:r>
            <a:r>
              <a:rPr lang="en-US" altLang="zh-CN" dirty="0">
                <a:solidFill>
                  <a:srgbClr val="0000FF"/>
                </a:solidFill>
                <a:latin typeface="Times New Roman" pitchFamily="18" charset="0"/>
                <a:ea typeface="宋体" pitchFamily="2" charset="-122"/>
              </a:rPr>
              <a:t>runnable</a:t>
            </a:r>
            <a:r>
              <a:rPr lang="en-US" altLang="zh-CN" b="1" dirty="0">
                <a:solidFill>
                  <a:srgbClr val="A81A00"/>
                </a:solidFill>
                <a:latin typeface="Times New Roman" pitchFamily="18" charset="0"/>
                <a:ea typeface="宋体" pitchFamily="2" charset="-122"/>
              </a:rPr>
              <a:t> </a:t>
            </a:r>
            <a:r>
              <a:rPr lang="en-US" altLang="zh-CN" b="1" dirty="0">
                <a:solidFill>
                  <a:srgbClr val="000000"/>
                </a:solidFill>
                <a:latin typeface="Times New Roman" pitchFamily="18" charset="0"/>
                <a:ea typeface="宋体" pitchFamily="2" charset="-122"/>
              </a:rPr>
              <a:t>state—considered to be executing its task.</a:t>
            </a:r>
          </a:p>
          <a:p>
            <a:pPr eaLnBrk="1" hangingPunct="1"/>
            <a:r>
              <a:rPr lang="en-US" altLang="zh-CN" i="1" dirty="0">
                <a:solidFill>
                  <a:srgbClr val="FF0000"/>
                </a:solidFill>
                <a:latin typeface="Times New Roman" pitchFamily="18" charset="0"/>
                <a:ea typeface="宋体" pitchFamily="2" charset="-122"/>
              </a:rPr>
              <a:t>waiting</a:t>
            </a:r>
            <a:r>
              <a:rPr lang="en-US" altLang="zh-CN" i="1"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state</a:t>
            </a:r>
          </a:p>
          <a:p>
            <a:pPr lvl="1" eaLnBrk="1" hangingPunct="1"/>
            <a:r>
              <a:rPr lang="en-US" altLang="zh-CN" dirty="0">
                <a:solidFill>
                  <a:srgbClr val="000000"/>
                </a:solidFill>
                <a:latin typeface="Times New Roman" pitchFamily="18" charset="0"/>
                <a:ea typeface="宋体" pitchFamily="2" charset="-122"/>
              </a:rPr>
              <a:t>A </a:t>
            </a:r>
            <a:r>
              <a:rPr lang="en-US" altLang="zh-CN" i="1" dirty="0">
                <a:solidFill>
                  <a:srgbClr val="000000"/>
                </a:solidFill>
                <a:latin typeface="Times New Roman" pitchFamily="18" charset="0"/>
                <a:ea typeface="宋体" pitchFamily="2" charset="-122"/>
              </a:rPr>
              <a:t>runnable </a:t>
            </a:r>
            <a:r>
              <a:rPr lang="en-US" altLang="zh-CN" dirty="0">
                <a:solidFill>
                  <a:srgbClr val="000000"/>
                </a:solidFill>
                <a:latin typeface="Times New Roman" pitchFamily="18" charset="0"/>
                <a:ea typeface="宋体" pitchFamily="2" charset="-122"/>
              </a:rPr>
              <a:t>thread can transition to the this state while it waits for another thread to perform a task.</a:t>
            </a:r>
          </a:p>
          <a:p>
            <a:pPr lvl="1" eaLnBrk="1" hangingPunct="1"/>
            <a:r>
              <a:rPr lang="en-US" altLang="zh-CN" dirty="0">
                <a:solidFill>
                  <a:srgbClr val="000000"/>
                </a:solidFill>
                <a:latin typeface="Times New Roman" pitchFamily="18" charset="0"/>
                <a:ea typeface="宋体" pitchFamily="2" charset="-122"/>
              </a:rPr>
              <a:t>Transitions back to the runnable state only when another thread </a:t>
            </a:r>
            <a:r>
              <a:rPr lang="en-US" altLang="zh-CN" dirty="0">
                <a:solidFill>
                  <a:srgbClr val="FF0000"/>
                </a:solidFill>
                <a:latin typeface="Times New Roman" pitchFamily="18" charset="0"/>
                <a:ea typeface="宋体" pitchFamily="2" charset="-122"/>
              </a:rPr>
              <a:t>notifies</a:t>
            </a:r>
            <a:r>
              <a:rPr lang="en-US" altLang="zh-CN" dirty="0">
                <a:solidFill>
                  <a:srgbClr val="000000"/>
                </a:solidFill>
                <a:latin typeface="Times New Roman" pitchFamily="18" charset="0"/>
                <a:ea typeface="宋体" pitchFamily="2" charset="-122"/>
              </a:rPr>
              <a:t> it to continue executing.</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ch26imageslides_Page_059.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ch26imageslides_Page_060.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23.8  </a:t>
            </a:r>
            <a:r>
              <a:rPr lang="en-US" dirty="0">
                <a:solidFill>
                  <a:srgbClr val="3380E6"/>
                </a:solidFill>
                <a:latin typeface="Arial"/>
              </a:rPr>
              <a:t>Producer/Consumer Relationship: Bounded Buffers (cont.)</a:t>
            </a:r>
          </a:p>
        </p:txBody>
      </p:sp>
      <p:sp>
        <p:nvSpPr>
          <p:cNvPr id="81923"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The simplest way to implement a bounded buffer is to use an </a:t>
            </a:r>
            <a:r>
              <a:rPr lang="en-US" altLang="zh-CN" dirty="0" err="1">
                <a:solidFill>
                  <a:srgbClr val="000000"/>
                </a:solidFill>
                <a:latin typeface="Lucida Console" pitchFamily="49" charset="0"/>
                <a:ea typeface="宋体" pitchFamily="2" charset="-122"/>
              </a:rPr>
              <a:t>ArrayBlockingQueue</a:t>
            </a:r>
            <a:r>
              <a:rPr lang="en-US" altLang="zh-CN" dirty="0">
                <a:solidFill>
                  <a:srgbClr val="000000"/>
                </a:solidFill>
                <a:latin typeface="Times New Roman" pitchFamily="18" charset="0"/>
                <a:ea typeface="宋体" pitchFamily="2" charset="-122"/>
              </a:rPr>
              <a:t> for the buffer so that </a:t>
            </a:r>
            <a:r>
              <a:rPr lang="en-US" altLang="zh-CN" i="1" dirty="0">
                <a:solidFill>
                  <a:srgbClr val="000000"/>
                </a:solidFill>
                <a:latin typeface="Times New Roman" pitchFamily="18" charset="0"/>
                <a:ea typeface="宋体" pitchFamily="2" charset="-122"/>
              </a:rPr>
              <a:t>all of the synchronization details are handled for you.</a:t>
            </a:r>
          </a:p>
          <a:p>
            <a:pPr lvl="1" eaLnBrk="1" hangingPunct="1"/>
            <a:r>
              <a:rPr lang="en-US" altLang="zh-CN" dirty="0">
                <a:solidFill>
                  <a:srgbClr val="000000"/>
                </a:solidFill>
                <a:latin typeface="Times New Roman" pitchFamily="18" charset="0"/>
                <a:ea typeface="宋体" pitchFamily="2" charset="-122"/>
              </a:rPr>
              <a:t>This can be done by reusing the example from Section 23.6 and simply passing the desired size for the bounded buffer into the </a:t>
            </a:r>
            <a:r>
              <a:rPr lang="en-US" altLang="zh-CN" dirty="0" err="1">
                <a:solidFill>
                  <a:srgbClr val="000000"/>
                </a:solidFill>
                <a:latin typeface="Lucida Console" pitchFamily="49" charset="0"/>
                <a:ea typeface="宋体" pitchFamily="2" charset="-122"/>
              </a:rPr>
              <a:t>ArrayBlockingQueue</a:t>
            </a:r>
            <a:r>
              <a:rPr lang="en-US" altLang="zh-CN" dirty="0">
                <a:solidFill>
                  <a:srgbClr val="000000"/>
                </a:solidFill>
                <a:latin typeface="Times New Roman" pitchFamily="18" charset="0"/>
                <a:ea typeface="宋体" pitchFamily="2" charset="-122"/>
              </a:rPr>
              <a:t> constructor.</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ch26imageslides_Page_062.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ch26imageslides_Page_063.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ch26imageslides_Page_064.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ch26imageslides_Page_065.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ch26imageslides_Page_066.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ch26imageslides_Page_067.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h26imageslides_Page_068.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23.2  </a:t>
            </a:r>
            <a:r>
              <a:rPr lang="en-US" dirty="0">
                <a:solidFill>
                  <a:srgbClr val="3380E6"/>
                </a:solidFill>
                <a:latin typeface="Arial"/>
              </a:rPr>
              <a:t>Thread States: Life Cycle of a Thread (cont.)</a:t>
            </a:r>
          </a:p>
        </p:txBody>
      </p:sp>
      <p:sp>
        <p:nvSpPr>
          <p:cNvPr id="16387" name="Text Placeholder 2"/>
          <p:cNvSpPr>
            <a:spLocks noGrp="1"/>
          </p:cNvSpPr>
          <p:nvPr>
            <p:ph type="body" idx="1"/>
          </p:nvPr>
        </p:nvSpPr>
        <p:spPr/>
        <p:txBody>
          <a:bodyPr/>
          <a:lstStyle/>
          <a:p>
            <a:pPr eaLnBrk="1" hangingPunct="1">
              <a:lnSpc>
                <a:spcPct val="80000"/>
              </a:lnSpc>
            </a:pPr>
            <a:r>
              <a:rPr lang="en-US" altLang="zh-CN" sz="2600" i="1">
                <a:solidFill>
                  <a:srgbClr val="FF0000"/>
                </a:solidFill>
                <a:latin typeface="Times New Roman" pitchFamily="18" charset="0"/>
                <a:ea typeface="宋体" pitchFamily="2" charset="-122"/>
              </a:rPr>
              <a:t>timed waiting </a:t>
            </a:r>
            <a:r>
              <a:rPr lang="en-US" altLang="zh-CN" sz="2600">
                <a:solidFill>
                  <a:srgbClr val="000000"/>
                </a:solidFill>
                <a:latin typeface="Times New Roman" pitchFamily="18" charset="0"/>
                <a:ea typeface="宋体" pitchFamily="2" charset="-122"/>
              </a:rPr>
              <a:t>state </a:t>
            </a:r>
            <a:endParaRPr lang="en-US" altLang="zh-CN" sz="2600" i="1">
              <a:solidFill>
                <a:srgbClr val="000000"/>
              </a:solidFill>
              <a:latin typeface="Times New Roman" pitchFamily="18" charset="0"/>
              <a:ea typeface="宋体" pitchFamily="2" charset="-122"/>
            </a:endParaRPr>
          </a:p>
          <a:p>
            <a:pPr lvl="1" eaLnBrk="1" hangingPunct="1">
              <a:lnSpc>
                <a:spcPct val="80000"/>
              </a:lnSpc>
            </a:pPr>
            <a:r>
              <a:rPr lang="en-US" altLang="zh-CN" sz="2200">
                <a:solidFill>
                  <a:srgbClr val="000000"/>
                </a:solidFill>
                <a:latin typeface="Times New Roman" pitchFamily="18" charset="0"/>
                <a:ea typeface="宋体" pitchFamily="2" charset="-122"/>
              </a:rPr>
              <a:t>A </a:t>
            </a:r>
            <a:r>
              <a:rPr lang="en-US" altLang="zh-CN" sz="2200" i="1">
                <a:solidFill>
                  <a:srgbClr val="000000"/>
                </a:solidFill>
                <a:latin typeface="Times New Roman" pitchFamily="18" charset="0"/>
                <a:ea typeface="宋体" pitchFamily="2" charset="-122"/>
              </a:rPr>
              <a:t>runnable </a:t>
            </a:r>
            <a:r>
              <a:rPr lang="en-US" altLang="zh-CN" sz="2200">
                <a:solidFill>
                  <a:srgbClr val="000000"/>
                </a:solidFill>
                <a:latin typeface="Times New Roman" pitchFamily="18" charset="0"/>
                <a:ea typeface="宋体" pitchFamily="2" charset="-122"/>
              </a:rPr>
              <a:t>thread can enter this state for a specified interval of time.</a:t>
            </a:r>
          </a:p>
          <a:p>
            <a:pPr lvl="1" eaLnBrk="1" hangingPunct="1">
              <a:lnSpc>
                <a:spcPct val="80000"/>
              </a:lnSpc>
            </a:pPr>
            <a:r>
              <a:rPr lang="en-US" altLang="zh-CN" sz="2200">
                <a:solidFill>
                  <a:srgbClr val="000000"/>
                </a:solidFill>
                <a:latin typeface="Times New Roman" pitchFamily="18" charset="0"/>
                <a:ea typeface="宋体" pitchFamily="2" charset="-122"/>
              </a:rPr>
              <a:t>Transitions back to the </a:t>
            </a:r>
            <a:r>
              <a:rPr lang="en-US" altLang="zh-CN" sz="2200" i="1">
                <a:solidFill>
                  <a:srgbClr val="000000"/>
                </a:solidFill>
                <a:latin typeface="Times New Roman" pitchFamily="18" charset="0"/>
                <a:ea typeface="宋体" pitchFamily="2" charset="-122"/>
              </a:rPr>
              <a:t>runnable </a:t>
            </a:r>
            <a:r>
              <a:rPr lang="en-US" altLang="zh-CN" sz="2200">
                <a:solidFill>
                  <a:srgbClr val="000000"/>
                </a:solidFill>
                <a:latin typeface="Times New Roman" pitchFamily="18" charset="0"/>
                <a:ea typeface="宋体" pitchFamily="2" charset="-122"/>
              </a:rPr>
              <a:t>state when that </a:t>
            </a:r>
            <a:r>
              <a:rPr lang="en-US" altLang="zh-CN" sz="2200">
                <a:solidFill>
                  <a:srgbClr val="FF0000"/>
                </a:solidFill>
                <a:latin typeface="Times New Roman" pitchFamily="18" charset="0"/>
                <a:ea typeface="宋体" pitchFamily="2" charset="-122"/>
              </a:rPr>
              <a:t>time interval </a:t>
            </a:r>
            <a:r>
              <a:rPr lang="en-US" altLang="zh-CN" sz="2200">
                <a:solidFill>
                  <a:srgbClr val="000000"/>
                </a:solidFill>
                <a:latin typeface="Times New Roman" pitchFamily="18" charset="0"/>
                <a:ea typeface="宋体" pitchFamily="2" charset="-122"/>
              </a:rPr>
              <a:t>expires or when the event it’s waiting for occurs.</a:t>
            </a:r>
          </a:p>
          <a:p>
            <a:pPr lvl="1" eaLnBrk="1" hangingPunct="1">
              <a:lnSpc>
                <a:spcPct val="80000"/>
              </a:lnSpc>
            </a:pPr>
            <a:r>
              <a:rPr lang="en-US" altLang="zh-CN" sz="2200">
                <a:solidFill>
                  <a:srgbClr val="000000"/>
                </a:solidFill>
                <a:latin typeface="Times New Roman" pitchFamily="18" charset="0"/>
                <a:ea typeface="宋体" pitchFamily="2" charset="-122"/>
              </a:rPr>
              <a:t>Cannot use a processor, even if one is available.</a:t>
            </a:r>
          </a:p>
          <a:p>
            <a:pPr eaLnBrk="1" hangingPunct="1">
              <a:lnSpc>
                <a:spcPct val="80000"/>
              </a:lnSpc>
            </a:pPr>
            <a:r>
              <a:rPr lang="en-US" altLang="zh-CN" sz="2600" i="1">
                <a:solidFill>
                  <a:srgbClr val="FF0000"/>
                </a:solidFill>
                <a:latin typeface="Times New Roman" pitchFamily="18" charset="0"/>
                <a:ea typeface="宋体" pitchFamily="2" charset="-122"/>
              </a:rPr>
              <a:t>blocked</a:t>
            </a:r>
            <a:r>
              <a:rPr lang="en-US" altLang="zh-CN" sz="2600" i="1">
                <a:solidFill>
                  <a:srgbClr val="000000"/>
                </a:solidFill>
                <a:latin typeface="Times New Roman" pitchFamily="18" charset="0"/>
                <a:ea typeface="宋体" pitchFamily="2" charset="-122"/>
              </a:rPr>
              <a:t> </a:t>
            </a:r>
            <a:r>
              <a:rPr lang="en-US" altLang="zh-CN" sz="2600">
                <a:solidFill>
                  <a:srgbClr val="000000"/>
                </a:solidFill>
                <a:latin typeface="Times New Roman" pitchFamily="18" charset="0"/>
                <a:ea typeface="宋体" pitchFamily="2" charset="-122"/>
              </a:rPr>
              <a:t>state </a:t>
            </a:r>
          </a:p>
          <a:p>
            <a:pPr lvl="1" eaLnBrk="1" hangingPunct="1">
              <a:lnSpc>
                <a:spcPct val="80000"/>
              </a:lnSpc>
            </a:pPr>
            <a:r>
              <a:rPr lang="en-US" altLang="zh-CN" sz="2200">
                <a:solidFill>
                  <a:srgbClr val="000000"/>
                </a:solidFill>
                <a:latin typeface="Times New Roman" pitchFamily="18" charset="0"/>
                <a:ea typeface="宋体" pitchFamily="2" charset="-122"/>
              </a:rPr>
              <a:t>A </a:t>
            </a:r>
            <a:r>
              <a:rPr lang="en-US" altLang="zh-CN" sz="2200" i="1">
                <a:solidFill>
                  <a:srgbClr val="000000"/>
                </a:solidFill>
                <a:latin typeface="Times New Roman" pitchFamily="18" charset="0"/>
                <a:ea typeface="宋体" pitchFamily="2" charset="-122"/>
              </a:rPr>
              <a:t>runnable </a:t>
            </a:r>
            <a:r>
              <a:rPr lang="en-US" altLang="zh-CN" sz="2200">
                <a:solidFill>
                  <a:srgbClr val="000000"/>
                </a:solidFill>
                <a:latin typeface="Times New Roman" pitchFamily="18" charset="0"/>
                <a:ea typeface="宋体" pitchFamily="2" charset="-122"/>
              </a:rPr>
              <a:t>thread transitions to this state when it attempts to perform a task that cannot be completed immediately and it must temporarily </a:t>
            </a:r>
            <a:r>
              <a:rPr lang="en-US" altLang="zh-CN" sz="2200">
                <a:solidFill>
                  <a:srgbClr val="FF0000"/>
                </a:solidFill>
                <a:latin typeface="Times New Roman" pitchFamily="18" charset="0"/>
                <a:ea typeface="宋体" pitchFamily="2" charset="-122"/>
              </a:rPr>
              <a:t>wait until that task completes.</a:t>
            </a:r>
          </a:p>
          <a:p>
            <a:pPr eaLnBrk="1" hangingPunct="1">
              <a:lnSpc>
                <a:spcPct val="80000"/>
              </a:lnSpc>
            </a:pPr>
            <a:r>
              <a:rPr lang="en-US" altLang="zh-CN" sz="2600" i="1">
                <a:solidFill>
                  <a:srgbClr val="FF0000"/>
                </a:solidFill>
                <a:latin typeface="Times New Roman" pitchFamily="18" charset="0"/>
                <a:ea typeface="宋体" pitchFamily="2" charset="-122"/>
              </a:rPr>
              <a:t>terminated</a:t>
            </a:r>
            <a:r>
              <a:rPr lang="en-US" altLang="zh-CN" sz="2600" i="1">
                <a:solidFill>
                  <a:srgbClr val="000000"/>
                </a:solidFill>
                <a:latin typeface="Times New Roman" pitchFamily="18" charset="0"/>
                <a:ea typeface="宋体" pitchFamily="2" charset="-122"/>
              </a:rPr>
              <a:t> </a:t>
            </a:r>
            <a:r>
              <a:rPr lang="en-US" altLang="zh-CN" sz="2600">
                <a:solidFill>
                  <a:srgbClr val="000000"/>
                </a:solidFill>
                <a:latin typeface="Times New Roman" pitchFamily="18" charset="0"/>
                <a:ea typeface="宋体" pitchFamily="2" charset="-122"/>
              </a:rPr>
              <a:t> state</a:t>
            </a:r>
          </a:p>
          <a:p>
            <a:pPr lvl="1" eaLnBrk="1" hangingPunct="1">
              <a:lnSpc>
                <a:spcPct val="80000"/>
              </a:lnSpc>
            </a:pPr>
            <a:r>
              <a:rPr lang="en-US" altLang="zh-CN" sz="2200">
                <a:solidFill>
                  <a:srgbClr val="000000"/>
                </a:solidFill>
                <a:latin typeface="Times New Roman" pitchFamily="18" charset="0"/>
                <a:ea typeface="宋体" pitchFamily="2" charset="-122"/>
              </a:rPr>
              <a:t>A </a:t>
            </a:r>
            <a:r>
              <a:rPr lang="en-US" altLang="zh-CN" sz="2200" i="1">
                <a:solidFill>
                  <a:srgbClr val="000000"/>
                </a:solidFill>
                <a:latin typeface="Times New Roman" pitchFamily="18" charset="0"/>
                <a:ea typeface="宋体" pitchFamily="2" charset="-122"/>
              </a:rPr>
              <a:t>runnable </a:t>
            </a:r>
            <a:r>
              <a:rPr lang="en-US" altLang="zh-CN" sz="2200">
                <a:solidFill>
                  <a:srgbClr val="000000"/>
                </a:solidFill>
                <a:latin typeface="Times New Roman" pitchFamily="18" charset="0"/>
                <a:ea typeface="宋体" pitchFamily="2" charset="-122"/>
              </a:rPr>
              <a:t>thread enters this state when it successfully completes its task or otherwise terminates (perhaps due to an error).</a:t>
            </a:r>
          </a:p>
          <a:p>
            <a:pPr eaLnBrk="1" hangingPunct="1">
              <a:lnSpc>
                <a:spcPct val="80000"/>
              </a:lnSpc>
            </a:pPr>
            <a:endParaRPr lang="en-US" altLang="zh-CN" sz="2300">
              <a:solidFill>
                <a:srgbClr val="000000"/>
              </a:solidFill>
              <a:latin typeface="Times New Roman" pitchFamily="18"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ch26imageslides_Page_069.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ch26imageslides_Page_070.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h26imageslides_Page_071.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ch26imageslides_Page_072.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1" descr="ch26imageslides_Page_073.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23.9  </a:t>
            </a:r>
            <a:r>
              <a:rPr lang="en-US" dirty="0">
                <a:solidFill>
                  <a:srgbClr val="3380E6"/>
                </a:solidFill>
                <a:latin typeface="Arial"/>
              </a:rPr>
              <a:t>Producer/Consumer Relationship: The </a:t>
            </a:r>
            <a:r>
              <a:rPr lang="en-US" dirty="0">
                <a:solidFill>
                  <a:srgbClr val="3380E6"/>
                </a:solidFill>
                <a:latin typeface="Lucida Console"/>
              </a:rPr>
              <a:t>Lock</a:t>
            </a:r>
            <a:r>
              <a:rPr lang="en-US" dirty="0">
                <a:solidFill>
                  <a:srgbClr val="3380E6"/>
                </a:solidFill>
                <a:latin typeface="Arial"/>
              </a:rPr>
              <a:t> and </a:t>
            </a:r>
            <a:r>
              <a:rPr lang="en-US" dirty="0">
                <a:solidFill>
                  <a:srgbClr val="3380E6"/>
                </a:solidFill>
                <a:latin typeface="Lucida Console"/>
              </a:rPr>
              <a:t>Condition</a:t>
            </a:r>
            <a:r>
              <a:rPr lang="en-US" dirty="0">
                <a:solidFill>
                  <a:srgbClr val="3380E6"/>
                </a:solidFill>
                <a:latin typeface="Arial"/>
              </a:rPr>
              <a:t> Interfaces</a:t>
            </a:r>
          </a:p>
        </p:txBody>
      </p:sp>
      <p:sp>
        <p:nvSpPr>
          <p:cNvPr id="95235" name="Text Placeholder 2"/>
          <p:cNvSpPr>
            <a:spLocks noGrp="1"/>
          </p:cNvSpPr>
          <p:nvPr>
            <p:ph type="body" idx="1"/>
          </p:nvPr>
        </p:nvSpPr>
        <p:spPr/>
        <p:txBody>
          <a:bodyPr/>
          <a:lstStyle/>
          <a:p>
            <a:pPr eaLnBrk="1" hangingPunct="1">
              <a:lnSpc>
                <a:spcPct val="80000"/>
              </a:lnSpc>
            </a:pPr>
            <a:r>
              <a:rPr lang="en-US" altLang="zh-CN" sz="2100" dirty="0">
                <a:solidFill>
                  <a:srgbClr val="000000"/>
                </a:solidFill>
                <a:latin typeface="Times New Roman" pitchFamily="18" charset="0"/>
                <a:ea typeface="宋体" pitchFamily="2" charset="-122"/>
              </a:rPr>
              <a:t>In this section, we discuss the </a:t>
            </a:r>
            <a:r>
              <a:rPr lang="en-US" altLang="zh-CN" sz="2100" dirty="0">
                <a:solidFill>
                  <a:srgbClr val="000000"/>
                </a:solidFill>
                <a:latin typeface="Lucida Console" pitchFamily="49" charset="0"/>
                <a:ea typeface="宋体" pitchFamily="2" charset="-122"/>
              </a:rPr>
              <a:t>Lock</a:t>
            </a:r>
            <a:r>
              <a:rPr lang="en-US" altLang="zh-CN" sz="2100" dirty="0">
                <a:solidFill>
                  <a:srgbClr val="000000"/>
                </a:solidFill>
                <a:latin typeface="Times New Roman" pitchFamily="18" charset="0"/>
                <a:ea typeface="宋体" pitchFamily="2" charset="-122"/>
              </a:rPr>
              <a:t> and </a:t>
            </a:r>
            <a:r>
              <a:rPr lang="en-US" altLang="zh-CN" sz="2100" dirty="0">
                <a:solidFill>
                  <a:srgbClr val="000000"/>
                </a:solidFill>
                <a:latin typeface="Lucida Console" pitchFamily="49" charset="0"/>
                <a:ea typeface="宋体" pitchFamily="2" charset="-122"/>
              </a:rPr>
              <a:t>Condition</a:t>
            </a:r>
            <a:r>
              <a:rPr lang="en-US" altLang="zh-CN" sz="2100" dirty="0">
                <a:solidFill>
                  <a:srgbClr val="000000"/>
                </a:solidFill>
                <a:latin typeface="Times New Roman" pitchFamily="18" charset="0"/>
                <a:ea typeface="宋体" pitchFamily="2" charset="-122"/>
              </a:rPr>
              <a:t> interfaces.</a:t>
            </a:r>
          </a:p>
          <a:p>
            <a:pPr eaLnBrk="1" hangingPunct="1">
              <a:lnSpc>
                <a:spcPct val="80000"/>
              </a:lnSpc>
            </a:pPr>
            <a:r>
              <a:rPr lang="en-US" altLang="zh-CN" sz="2100" dirty="0">
                <a:solidFill>
                  <a:srgbClr val="000000"/>
                </a:solidFill>
                <a:latin typeface="Times New Roman" pitchFamily="18" charset="0"/>
                <a:ea typeface="宋体" pitchFamily="2" charset="-122"/>
              </a:rPr>
              <a:t>These interfaces give you more precise control over thread synchronization, but are more complicated to use.</a:t>
            </a:r>
          </a:p>
          <a:p>
            <a:pPr eaLnBrk="1" hangingPunct="1">
              <a:lnSpc>
                <a:spcPct val="80000"/>
              </a:lnSpc>
            </a:pPr>
            <a:r>
              <a:rPr lang="en-US" altLang="zh-CN" sz="2100" dirty="0">
                <a:solidFill>
                  <a:srgbClr val="000000"/>
                </a:solidFill>
                <a:latin typeface="Times New Roman" pitchFamily="18" charset="0"/>
                <a:ea typeface="宋体" pitchFamily="2" charset="-122"/>
              </a:rPr>
              <a:t>Any object can contain a reference to an object that implements the </a:t>
            </a:r>
            <a:r>
              <a:rPr lang="en-US" altLang="zh-CN" sz="2100" dirty="0">
                <a:solidFill>
                  <a:srgbClr val="0000FF"/>
                </a:solidFill>
                <a:latin typeface="LucidaSansTypewriter"/>
                <a:ea typeface="宋体" pitchFamily="2" charset="-122"/>
              </a:rPr>
              <a:t>Lock</a:t>
            </a:r>
            <a:r>
              <a:rPr lang="en-US" altLang="zh-CN" sz="2100" dirty="0">
                <a:solidFill>
                  <a:srgbClr val="000000"/>
                </a:solidFill>
                <a:latin typeface="Times New Roman" pitchFamily="18" charset="0"/>
                <a:ea typeface="宋体" pitchFamily="2" charset="-122"/>
              </a:rPr>
              <a:t> interface (of package </a:t>
            </a:r>
            <a:r>
              <a:rPr lang="en-US" altLang="zh-CN" sz="2100" dirty="0" err="1">
                <a:solidFill>
                  <a:srgbClr val="000000"/>
                </a:solidFill>
                <a:latin typeface="Lucida Console" pitchFamily="49" charset="0"/>
                <a:ea typeface="宋体" pitchFamily="2" charset="-122"/>
              </a:rPr>
              <a:t>java.util.concurrent.locks</a:t>
            </a:r>
            <a:r>
              <a:rPr lang="en-US" altLang="zh-CN" sz="2100" dirty="0">
                <a:solidFill>
                  <a:srgbClr val="000000"/>
                </a:solidFill>
                <a:latin typeface="Times New Roman" pitchFamily="18" charset="0"/>
                <a:ea typeface="宋体" pitchFamily="2" charset="-122"/>
              </a:rPr>
              <a:t>).</a:t>
            </a:r>
          </a:p>
          <a:p>
            <a:pPr eaLnBrk="1" hangingPunct="1">
              <a:lnSpc>
                <a:spcPct val="80000"/>
              </a:lnSpc>
            </a:pPr>
            <a:r>
              <a:rPr lang="en-US" altLang="zh-CN" sz="2100" dirty="0">
                <a:solidFill>
                  <a:srgbClr val="000000"/>
                </a:solidFill>
                <a:latin typeface="Times New Roman" pitchFamily="18" charset="0"/>
                <a:ea typeface="宋体" pitchFamily="2" charset="-122"/>
              </a:rPr>
              <a:t>A thread calls the </a:t>
            </a:r>
            <a:r>
              <a:rPr lang="en-US" altLang="zh-CN" sz="2100" dirty="0">
                <a:solidFill>
                  <a:srgbClr val="000000"/>
                </a:solidFill>
                <a:latin typeface="Lucida Console" pitchFamily="49" charset="0"/>
                <a:ea typeface="宋体" pitchFamily="2" charset="-122"/>
              </a:rPr>
              <a:t>Lock</a:t>
            </a:r>
            <a:r>
              <a:rPr lang="en-US" altLang="zh-CN" sz="2100" dirty="0">
                <a:solidFill>
                  <a:srgbClr val="000000"/>
                </a:solidFill>
                <a:latin typeface="Times New Roman" pitchFamily="18" charset="0"/>
                <a:ea typeface="宋体" pitchFamily="2" charset="-122"/>
              </a:rPr>
              <a:t>’s </a:t>
            </a:r>
            <a:r>
              <a:rPr lang="en-US" altLang="zh-CN" sz="2100" dirty="0">
                <a:solidFill>
                  <a:srgbClr val="0000FF"/>
                </a:solidFill>
                <a:latin typeface="LucidaSansTypewriter"/>
                <a:ea typeface="宋体" pitchFamily="2" charset="-122"/>
              </a:rPr>
              <a:t>lock</a:t>
            </a:r>
            <a:r>
              <a:rPr lang="en-US" altLang="zh-CN" sz="2100" dirty="0">
                <a:solidFill>
                  <a:srgbClr val="000000"/>
                </a:solidFill>
                <a:latin typeface="Times New Roman" pitchFamily="18" charset="0"/>
                <a:ea typeface="宋体" pitchFamily="2" charset="-122"/>
              </a:rPr>
              <a:t> method to acquire the lock.</a:t>
            </a:r>
          </a:p>
          <a:p>
            <a:pPr eaLnBrk="1" hangingPunct="1">
              <a:lnSpc>
                <a:spcPct val="80000"/>
              </a:lnSpc>
            </a:pPr>
            <a:r>
              <a:rPr lang="en-US" altLang="zh-CN" sz="2100" dirty="0">
                <a:solidFill>
                  <a:srgbClr val="000000"/>
                </a:solidFill>
                <a:latin typeface="Times New Roman" pitchFamily="18" charset="0"/>
                <a:ea typeface="宋体" pitchFamily="2" charset="-122"/>
              </a:rPr>
              <a:t>Once a </a:t>
            </a:r>
            <a:r>
              <a:rPr lang="en-US" altLang="zh-CN" sz="2100" dirty="0">
                <a:solidFill>
                  <a:srgbClr val="000000"/>
                </a:solidFill>
                <a:latin typeface="Lucida Console" pitchFamily="49" charset="0"/>
                <a:ea typeface="宋体" pitchFamily="2" charset="-122"/>
              </a:rPr>
              <a:t>Lock</a:t>
            </a:r>
            <a:r>
              <a:rPr lang="en-US" altLang="zh-CN" sz="2100" dirty="0">
                <a:solidFill>
                  <a:srgbClr val="000000"/>
                </a:solidFill>
                <a:latin typeface="Times New Roman" pitchFamily="18" charset="0"/>
                <a:ea typeface="宋体" pitchFamily="2" charset="-122"/>
              </a:rPr>
              <a:t> has been obtained by one thread, the </a:t>
            </a:r>
            <a:r>
              <a:rPr lang="en-US" altLang="zh-CN" sz="2100" dirty="0">
                <a:solidFill>
                  <a:srgbClr val="000000"/>
                </a:solidFill>
                <a:latin typeface="Lucida Console" pitchFamily="49" charset="0"/>
                <a:ea typeface="宋体" pitchFamily="2" charset="-122"/>
              </a:rPr>
              <a:t>Lock</a:t>
            </a:r>
            <a:r>
              <a:rPr lang="en-US" altLang="zh-CN" sz="2100" dirty="0">
                <a:solidFill>
                  <a:srgbClr val="000000"/>
                </a:solidFill>
                <a:latin typeface="Times New Roman" pitchFamily="18" charset="0"/>
                <a:ea typeface="宋体" pitchFamily="2" charset="-122"/>
              </a:rPr>
              <a:t> object will not allow another thread to obtain the </a:t>
            </a:r>
            <a:r>
              <a:rPr lang="en-US" altLang="zh-CN" sz="2100" dirty="0">
                <a:solidFill>
                  <a:srgbClr val="000000"/>
                </a:solidFill>
                <a:latin typeface="Lucida Console" pitchFamily="49" charset="0"/>
                <a:ea typeface="宋体" pitchFamily="2" charset="-122"/>
              </a:rPr>
              <a:t>Lock</a:t>
            </a:r>
            <a:r>
              <a:rPr lang="en-US" altLang="zh-CN" sz="2100" dirty="0">
                <a:solidFill>
                  <a:srgbClr val="000000"/>
                </a:solidFill>
                <a:latin typeface="Times New Roman" pitchFamily="18" charset="0"/>
                <a:ea typeface="宋体" pitchFamily="2" charset="-122"/>
              </a:rPr>
              <a:t> until the first thread releases the </a:t>
            </a:r>
            <a:r>
              <a:rPr lang="en-US" altLang="zh-CN" sz="2100" dirty="0">
                <a:solidFill>
                  <a:srgbClr val="000000"/>
                </a:solidFill>
                <a:latin typeface="Lucida Console" pitchFamily="49" charset="0"/>
                <a:ea typeface="宋体" pitchFamily="2" charset="-122"/>
              </a:rPr>
              <a:t>Lock</a:t>
            </a:r>
            <a:r>
              <a:rPr lang="en-US" altLang="zh-CN" sz="2100" dirty="0">
                <a:solidFill>
                  <a:srgbClr val="000000"/>
                </a:solidFill>
                <a:latin typeface="Times New Roman" pitchFamily="18" charset="0"/>
                <a:ea typeface="宋体" pitchFamily="2" charset="-122"/>
              </a:rPr>
              <a:t> (by calling the </a:t>
            </a:r>
            <a:r>
              <a:rPr lang="en-US" altLang="zh-CN" sz="2100" dirty="0">
                <a:solidFill>
                  <a:srgbClr val="000000"/>
                </a:solidFill>
                <a:latin typeface="Lucida Console" pitchFamily="49" charset="0"/>
                <a:ea typeface="宋体" pitchFamily="2" charset="-122"/>
              </a:rPr>
              <a:t>Lock</a:t>
            </a:r>
            <a:r>
              <a:rPr lang="en-US" altLang="zh-CN" sz="2100" dirty="0">
                <a:solidFill>
                  <a:srgbClr val="000000"/>
                </a:solidFill>
                <a:latin typeface="Times New Roman" pitchFamily="18" charset="0"/>
                <a:ea typeface="宋体" pitchFamily="2" charset="-122"/>
              </a:rPr>
              <a:t>’s </a:t>
            </a:r>
            <a:r>
              <a:rPr lang="en-US" altLang="zh-CN" sz="2100" dirty="0">
                <a:solidFill>
                  <a:srgbClr val="0000FF"/>
                </a:solidFill>
                <a:latin typeface="LucidaSansTypewriter"/>
                <a:ea typeface="宋体" pitchFamily="2" charset="-122"/>
              </a:rPr>
              <a:t>unlock</a:t>
            </a:r>
            <a:r>
              <a:rPr lang="en-US" altLang="zh-CN" sz="2100" dirty="0">
                <a:solidFill>
                  <a:srgbClr val="000000"/>
                </a:solidFill>
                <a:latin typeface="Times New Roman" pitchFamily="18" charset="0"/>
                <a:ea typeface="宋体" pitchFamily="2" charset="-122"/>
              </a:rPr>
              <a:t> method).</a:t>
            </a:r>
          </a:p>
          <a:p>
            <a:pPr eaLnBrk="1" hangingPunct="1">
              <a:lnSpc>
                <a:spcPct val="80000"/>
              </a:lnSpc>
            </a:pPr>
            <a:r>
              <a:rPr lang="en-US" altLang="zh-CN" sz="2100" dirty="0">
                <a:solidFill>
                  <a:srgbClr val="000000"/>
                </a:solidFill>
                <a:latin typeface="Times New Roman" pitchFamily="18" charset="0"/>
                <a:ea typeface="宋体" pitchFamily="2" charset="-122"/>
              </a:rPr>
              <a:t>If several threads are trying to call method </a:t>
            </a:r>
            <a:r>
              <a:rPr lang="en-US" altLang="zh-CN" sz="2100" dirty="0">
                <a:solidFill>
                  <a:srgbClr val="000000"/>
                </a:solidFill>
                <a:latin typeface="Lucida Console" pitchFamily="49" charset="0"/>
                <a:ea typeface="宋体" pitchFamily="2" charset="-122"/>
              </a:rPr>
              <a:t>lock</a:t>
            </a:r>
            <a:r>
              <a:rPr lang="en-US" altLang="zh-CN" sz="2100" dirty="0">
                <a:solidFill>
                  <a:srgbClr val="000000"/>
                </a:solidFill>
                <a:latin typeface="Times New Roman" pitchFamily="18" charset="0"/>
                <a:ea typeface="宋体" pitchFamily="2" charset="-122"/>
              </a:rPr>
              <a:t> on the same </a:t>
            </a:r>
            <a:r>
              <a:rPr lang="en-US" altLang="zh-CN" sz="2100" dirty="0">
                <a:solidFill>
                  <a:srgbClr val="000000"/>
                </a:solidFill>
                <a:latin typeface="Lucida Console" pitchFamily="49" charset="0"/>
                <a:ea typeface="宋体" pitchFamily="2" charset="-122"/>
              </a:rPr>
              <a:t>Lock</a:t>
            </a:r>
            <a:r>
              <a:rPr lang="en-US" altLang="zh-CN" sz="2100" dirty="0">
                <a:solidFill>
                  <a:srgbClr val="000000"/>
                </a:solidFill>
                <a:latin typeface="Times New Roman" pitchFamily="18" charset="0"/>
                <a:ea typeface="宋体" pitchFamily="2" charset="-122"/>
              </a:rPr>
              <a:t> object at the same time, only one of these threads can obtain the lock—all the others are placed in the </a:t>
            </a:r>
            <a:r>
              <a:rPr lang="en-US" altLang="zh-CN" sz="2100" i="1" dirty="0">
                <a:solidFill>
                  <a:srgbClr val="000000"/>
                </a:solidFill>
                <a:latin typeface="Times New Roman" pitchFamily="18" charset="0"/>
                <a:ea typeface="宋体" pitchFamily="2" charset="-122"/>
              </a:rPr>
              <a:t>waiting state for that lock.</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a:solidFill>
                  <a:srgbClr val="24B5A1"/>
                </a:solidFill>
                <a:latin typeface="Arial"/>
              </a:rPr>
              <a:t>23.9  </a:t>
            </a:r>
            <a:r>
              <a:rPr lang="en-US" sz="2800" dirty="0">
                <a:solidFill>
                  <a:srgbClr val="3380E6"/>
                </a:solidFill>
                <a:latin typeface="Arial"/>
              </a:rPr>
              <a:t>Producer/Consumer Relationship: The </a:t>
            </a:r>
            <a:r>
              <a:rPr lang="en-US" sz="2800" dirty="0">
                <a:solidFill>
                  <a:srgbClr val="3380E6"/>
                </a:solidFill>
                <a:latin typeface="Lucida Console"/>
              </a:rPr>
              <a:t>Lock</a:t>
            </a:r>
            <a:r>
              <a:rPr lang="en-US" sz="2800" dirty="0">
                <a:solidFill>
                  <a:srgbClr val="3380E6"/>
                </a:solidFill>
                <a:latin typeface="Arial"/>
              </a:rPr>
              <a:t> and </a:t>
            </a:r>
            <a:r>
              <a:rPr lang="en-US" sz="2800" dirty="0">
                <a:solidFill>
                  <a:srgbClr val="3380E6"/>
                </a:solidFill>
                <a:latin typeface="Lucida Console"/>
              </a:rPr>
              <a:t>Condition</a:t>
            </a:r>
            <a:r>
              <a:rPr lang="en-US" sz="2800" dirty="0">
                <a:solidFill>
                  <a:srgbClr val="3380E6"/>
                </a:solidFill>
                <a:latin typeface="Arial"/>
              </a:rPr>
              <a:t> Interfaces (cont.)</a:t>
            </a:r>
          </a:p>
        </p:txBody>
      </p:sp>
      <p:sp>
        <p:nvSpPr>
          <p:cNvPr id="96259" name="Text Placeholder 2"/>
          <p:cNvSpPr>
            <a:spLocks noGrp="1"/>
          </p:cNvSpPr>
          <p:nvPr>
            <p:ph type="body" idx="1"/>
          </p:nvPr>
        </p:nvSpPr>
        <p:spPr/>
        <p:txBody>
          <a:bodyPr/>
          <a:lstStyle/>
          <a:p>
            <a:pPr eaLnBrk="1" hangingPunct="1">
              <a:lnSpc>
                <a:spcPct val="90000"/>
              </a:lnSpc>
            </a:pPr>
            <a:r>
              <a:rPr lang="en-US" altLang="zh-CN" sz="2500" dirty="0">
                <a:solidFill>
                  <a:srgbClr val="000000"/>
                </a:solidFill>
                <a:latin typeface="Times New Roman" pitchFamily="18" charset="0"/>
                <a:ea typeface="宋体" pitchFamily="2" charset="-122"/>
              </a:rPr>
              <a:t>When a thread calls method </a:t>
            </a:r>
            <a:r>
              <a:rPr lang="en-US" altLang="zh-CN" sz="2500" dirty="0">
                <a:solidFill>
                  <a:srgbClr val="000000"/>
                </a:solidFill>
                <a:latin typeface="Lucida Console" pitchFamily="49" charset="0"/>
                <a:ea typeface="宋体" pitchFamily="2" charset="-122"/>
              </a:rPr>
              <a:t>unlock</a:t>
            </a:r>
            <a:r>
              <a:rPr lang="en-US" altLang="zh-CN" sz="2500" dirty="0">
                <a:solidFill>
                  <a:srgbClr val="000000"/>
                </a:solidFill>
                <a:latin typeface="Times New Roman" pitchFamily="18" charset="0"/>
                <a:ea typeface="宋体" pitchFamily="2" charset="-122"/>
              </a:rPr>
              <a:t>, the lock on the object is released and a waiting thread attempting to lock the object proceeds. </a:t>
            </a:r>
          </a:p>
          <a:p>
            <a:pPr eaLnBrk="1" hangingPunct="1">
              <a:lnSpc>
                <a:spcPct val="90000"/>
              </a:lnSpc>
            </a:pPr>
            <a:r>
              <a:rPr lang="en-US" altLang="zh-CN" sz="2500" dirty="0">
                <a:solidFill>
                  <a:srgbClr val="000000"/>
                </a:solidFill>
                <a:latin typeface="Times New Roman" pitchFamily="18" charset="0"/>
                <a:ea typeface="宋体" pitchFamily="2" charset="-122"/>
              </a:rPr>
              <a:t>Class </a:t>
            </a:r>
            <a:r>
              <a:rPr lang="en-US" altLang="zh-CN" sz="2500" dirty="0" err="1">
                <a:solidFill>
                  <a:srgbClr val="FF0000"/>
                </a:solidFill>
                <a:latin typeface="LucidaSansTypewriter"/>
                <a:ea typeface="宋体" pitchFamily="2" charset="-122"/>
              </a:rPr>
              <a:t>ReentrantLock</a:t>
            </a:r>
            <a:r>
              <a:rPr lang="en-US" altLang="zh-CN" sz="2500" dirty="0">
                <a:solidFill>
                  <a:srgbClr val="000000"/>
                </a:solidFill>
                <a:latin typeface="Times New Roman" pitchFamily="18" charset="0"/>
                <a:ea typeface="宋体" pitchFamily="2" charset="-122"/>
              </a:rPr>
              <a:t> (of package </a:t>
            </a:r>
            <a:r>
              <a:rPr lang="en-US" altLang="zh-CN" sz="2500" dirty="0" err="1">
                <a:solidFill>
                  <a:srgbClr val="000000"/>
                </a:solidFill>
                <a:latin typeface="Lucida Console" pitchFamily="49" charset="0"/>
                <a:ea typeface="宋体" pitchFamily="2" charset="-122"/>
              </a:rPr>
              <a:t>java.util.concurrent.locks</a:t>
            </a:r>
            <a:r>
              <a:rPr lang="en-US" altLang="zh-CN" sz="2500" dirty="0">
                <a:solidFill>
                  <a:srgbClr val="000000"/>
                </a:solidFill>
                <a:latin typeface="Times New Roman" pitchFamily="18" charset="0"/>
                <a:ea typeface="宋体" pitchFamily="2" charset="-122"/>
              </a:rPr>
              <a:t>) is a basic implementation of the </a:t>
            </a:r>
            <a:r>
              <a:rPr lang="en-US" altLang="zh-CN" sz="2500" dirty="0">
                <a:solidFill>
                  <a:srgbClr val="000000"/>
                </a:solidFill>
                <a:latin typeface="Lucida Console" pitchFamily="49" charset="0"/>
                <a:ea typeface="宋体" pitchFamily="2" charset="-122"/>
              </a:rPr>
              <a:t>Lock</a:t>
            </a:r>
            <a:r>
              <a:rPr lang="en-US" altLang="zh-CN" sz="2500" dirty="0">
                <a:solidFill>
                  <a:srgbClr val="000000"/>
                </a:solidFill>
                <a:latin typeface="Times New Roman" pitchFamily="18" charset="0"/>
                <a:ea typeface="宋体" pitchFamily="2" charset="-122"/>
              </a:rPr>
              <a:t> interface.</a:t>
            </a:r>
          </a:p>
          <a:p>
            <a:pPr eaLnBrk="1" hangingPunct="1">
              <a:lnSpc>
                <a:spcPct val="90000"/>
              </a:lnSpc>
            </a:pPr>
            <a:r>
              <a:rPr lang="en-US" altLang="zh-CN" sz="2500" dirty="0">
                <a:solidFill>
                  <a:srgbClr val="000000"/>
                </a:solidFill>
                <a:latin typeface="Times New Roman" pitchFamily="18" charset="0"/>
                <a:ea typeface="宋体" pitchFamily="2" charset="-122"/>
              </a:rPr>
              <a:t>The constructor for a </a:t>
            </a:r>
            <a:r>
              <a:rPr lang="en-US" altLang="zh-CN" sz="2500" dirty="0" err="1">
                <a:solidFill>
                  <a:srgbClr val="000000"/>
                </a:solidFill>
                <a:latin typeface="Lucida Console" pitchFamily="49" charset="0"/>
                <a:ea typeface="宋体" pitchFamily="2" charset="-122"/>
              </a:rPr>
              <a:t>ReentrantLock</a:t>
            </a:r>
            <a:r>
              <a:rPr lang="en-US" altLang="zh-CN" sz="2500" dirty="0">
                <a:solidFill>
                  <a:srgbClr val="000000"/>
                </a:solidFill>
                <a:latin typeface="Times New Roman" pitchFamily="18" charset="0"/>
                <a:ea typeface="宋体" pitchFamily="2" charset="-122"/>
              </a:rPr>
              <a:t> takes a </a:t>
            </a:r>
            <a:r>
              <a:rPr lang="en-US" altLang="zh-CN" sz="2500" dirty="0" err="1">
                <a:solidFill>
                  <a:srgbClr val="000000"/>
                </a:solidFill>
                <a:latin typeface="Lucida Console" pitchFamily="49" charset="0"/>
                <a:ea typeface="宋体" pitchFamily="2" charset="-122"/>
              </a:rPr>
              <a:t>boolean</a:t>
            </a:r>
            <a:r>
              <a:rPr lang="en-US" altLang="zh-CN" sz="2500" dirty="0">
                <a:solidFill>
                  <a:srgbClr val="000000"/>
                </a:solidFill>
                <a:latin typeface="Times New Roman" pitchFamily="18" charset="0"/>
                <a:ea typeface="宋体" pitchFamily="2" charset="-122"/>
              </a:rPr>
              <a:t> argument that specifies whether the lock has a </a:t>
            </a:r>
            <a:r>
              <a:rPr lang="en-US" altLang="zh-CN" sz="2500" dirty="0">
                <a:solidFill>
                  <a:srgbClr val="FF0000"/>
                </a:solidFill>
                <a:latin typeface="Times New Roman" pitchFamily="18" charset="0"/>
                <a:ea typeface="宋体" pitchFamily="2" charset="-122"/>
              </a:rPr>
              <a:t>fairness policy</a:t>
            </a:r>
            <a:r>
              <a:rPr lang="en-US" altLang="zh-CN" sz="2500" dirty="0">
                <a:solidFill>
                  <a:srgbClr val="000000"/>
                </a:solidFill>
                <a:latin typeface="Times New Roman" pitchFamily="18" charset="0"/>
                <a:ea typeface="宋体" pitchFamily="2" charset="-122"/>
              </a:rPr>
              <a:t>.</a:t>
            </a:r>
          </a:p>
          <a:p>
            <a:pPr eaLnBrk="1" hangingPunct="1">
              <a:lnSpc>
                <a:spcPct val="90000"/>
              </a:lnSpc>
            </a:pPr>
            <a:r>
              <a:rPr lang="en-US" altLang="zh-CN" sz="2500" dirty="0">
                <a:solidFill>
                  <a:srgbClr val="000000"/>
                </a:solidFill>
                <a:latin typeface="Times New Roman" pitchFamily="18" charset="0"/>
                <a:ea typeface="宋体" pitchFamily="2" charset="-122"/>
              </a:rPr>
              <a:t>If the argument is </a:t>
            </a:r>
            <a:r>
              <a:rPr lang="en-US" altLang="zh-CN" sz="2500" dirty="0">
                <a:solidFill>
                  <a:srgbClr val="000000"/>
                </a:solidFill>
                <a:latin typeface="Lucida Console" pitchFamily="49" charset="0"/>
                <a:ea typeface="宋体" pitchFamily="2" charset="-122"/>
              </a:rPr>
              <a:t>true</a:t>
            </a:r>
            <a:r>
              <a:rPr lang="en-US" altLang="zh-CN" sz="2500" dirty="0">
                <a:solidFill>
                  <a:srgbClr val="000000"/>
                </a:solidFill>
                <a:latin typeface="Times New Roman" pitchFamily="18" charset="0"/>
                <a:ea typeface="宋体" pitchFamily="2" charset="-122"/>
              </a:rPr>
              <a:t>, the </a:t>
            </a:r>
            <a:r>
              <a:rPr lang="en-US" altLang="zh-CN" sz="2500" dirty="0" err="1">
                <a:solidFill>
                  <a:srgbClr val="000000"/>
                </a:solidFill>
                <a:latin typeface="Lucida Console" pitchFamily="49" charset="0"/>
                <a:ea typeface="宋体" pitchFamily="2" charset="-122"/>
              </a:rPr>
              <a:t>ReentrantLock</a:t>
            </a:r>
            <a:r>
              <a:rPr lang="en-US" altLang="zh-CN" sz="2500" dirty="0" err="1">
                <a:solidFill>
                  <a:srgbClr val="000000"/>
                </a:solidFill>
                <a:latin typeface="Times New Roman" pitchFamily="18" charset="0"/>
                <a:ea typeface="宋体" pitchFamily="2" charset="-122"/>
              </a:rPr>
              <a:t>’s</a:t>
            </a:r>
            <a:r>
              <a:rPr lang="en-US" altLang="zh-CN" sz="2500" dirty="0">
                <a:solidFill>
                  <a:srgbClr val="000000"/>
                </a:solidFill>
                <a:latin typeface="Times New Roman" pitchFamily="18" charset="0"/>
                <a:ea typeface="宋体" pitchFamily="2" charset="-122"/>
              </a:rPr>
              <a:t> fairness policy is “the longest-waiting thread will acquire the lock when it’s available.”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ch26imageslides_Page_074.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ch26imageslides_Page_075.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a:solidFill>
                  <a:srgbClr val="24B5A1"/>
                </a:solidFill>
                <a:latin typeface="Arial"/>
              </a:rPr>
              <a:t>23.9  </a:t>
            </a:r>
            <a:r>
              <a:rPr lang="en-US" sz="2800" dirty="0">
                <a:solidFill>
                  <a:srgbClr val="3380E6"/>
                </a:solidFill>
                <a:latin typeface="Arial"/>
              </a:rPr>
              <a:t>Producer/Consumer Relationship: The </a:t>
            </a:r>
            <a:r>
              <a:rPr lang="en-US" sz="2800" dirty="0">
                <a:solidFill>
                  <a:srgbClr val="3380E6"/>
                </a:solidFill>
                <a:latin typeface="Lucida Console"/>
              </a:rPr>
              <a:t>Lock</a:t>
            </a:r>
            <a:r>
              <a:rPr lang="en-US" sz="2800" dirty="0">
                <a:solidFill>
                  <a:srgbClr val="3380E6"/>
                </a:solidFill>
                <a:latin typeface="Arial"/>
              </a:rPr>
              <a:t> and </a:t>
            </a:r>
            <a:r>
              <a:rPr lang="en-US" sz="2800" dirty="0">
                <a:solidFill>
                  <a:srgbClr val="3380E6"/>
                </a:solidFill>
                <a:latin typeface="Lucida Console"/>
              </a:rPr>
              <a:t>Condition</a:t>
            </a:r>
            <a:r>
              <a:rPr lang="en-US" sz="2800" dirty="0">
                <a:solidFill>
                  <a:srgbClr val="3380E6"/>
                </a:solidFill>
                <a:latin typeface="Arial"/>
              </a:rPr>
              <a:t> Interfaces (cont.)</a:t>
            </a:r>
          </a:p>
        </p:txBody>
      </p:sp>
      <p:sp>
        <p:nvSpPr>
          <p:cNvPr id="99331" name="Text Placeholder 2"/>
          <p:cNvSpPr>
            <a:spLocks noGrp="1"/>
          </p:cNvSpPr>
          <p:nvPr>
            <p:ph type="body" idx="1"/>
          </p:nvPr>
        </p:nvSpPr>
        <p:spPr/>
        <p:txBody>
          <a:bodyPr/>
          <a:lstStyle/>
          <a:p>
            <a:pPr eaLnBrk="1" hangingPunct="1">
              <a:lnSpc>
                <a:spcPct val="90000"/>
              </a:lnSpc>
            </a:pPr>
            <a:r>
              <a:rPr lang="en-US" altLang="zh-CN" sz="2300" dirty="0">
                <a:solidFill>
                  <a:srgbClr val="000000"/>
                </a:solidFill>
                <a:latin typeface="Times New Roman" pitchFamily="18" charset="0"/>
                <a:ea typeface="宋体" pitchFamily="2" charset="-122"/>
              </a:rPr>
              <a:t>If a thread that owns a </a:t>
            </a:r>
            <a:r>
              <a:rPr lang="en-US" altLang="zh-CN" sz="2300" dirty="0">
                <a:solidFill>
                  <a:srgbClr val="000000"/>
                </a:solidFill>
                <a:latin typeface="Lucida Console" pitchFamily="49" charset="0"/>
                <a:ea typeface="宋体" pitchFamily="2" charset="-122"/>
              </a:rPr>
              <a:t>Lock</a:t>
            </a:r>
            <a:r>
              <a:rPr lang="en-US" altLang="zh-CN" sz="2300" dirty="0">
                <a:solidFill>
                  <a:srgbClr val="000000"/>
                </a:solidFill>
                <a:latin typeface="Times New Roman" pitchFamily="18" charset="0"/>
                <a:ea typeface="宋体" pitchFamily="2" charset="-122"/>
              </a:rPr>
              <a:t> determines that it cannot continue with its task until some condition is satisfied, the thread can wait on a </a:t>
            </a:r>
            <a:r>
              <a:rPr lang="en-US" altLang="zh-CN" sz="2300" dirty="0">
                <a:solidFill>
                  <a:srgbClr val="FF0000"/>
                </a:solidFill>
                <a:latin typeface="Times New Roman" pitchFamily="18" charset="0"/>
                <a:ea typeface="宋体" pitchFamily="2" charset="-122"/>
              </a:rPr>
              <a:t>condition object</a:t>
            </a:r>
            <a:r>
              <a:rPr lang="en-US" altLang="zh-CN" sz="2300" dirty="0">
                <a:solidFill>
                  <a:srgbClr val="000000"/>
                </a:solidFill>
                <a:latin typeface="Times New Roman" pitchFamily="18" charset="0"/>
                <a:ea typeface="宋体" pitchFamily="2" charset="-122"/>
              </a:rPr>
              <a:t>.</a:t>
            </a:r>
          </a:p>
          <a:p>
            <a:pPr lvl="1" eaLnBrk="1" hangingPunct="1">
              <a:lnSpc>
                <a:spcPct val="90000"/>
              </a:lnSpc>
            </a:pPr>
            <a:r>
              <a:rPr lang="en-US" altLang="zh-CN" sz="2000" dirty="0">
                <a:solidFill>
                  <a:srgbClr val="000000"/>
                </a:solidFill>
                <a:latin typeface="Times New Roman" pitchFamily="18" charset="0"/>
                <a:ea typeface="宋体" pitchFamily="2" charset="-122"/>
              </a:rPr>
              <a:t>Allows you to explicitly declare the condition objects on which a thread may need to wait.</a:t>
            </a:r>
          </a:p>
          <a:p>
            <a:pPr eaLnBrk="1" hangingPunct="1">
              <a:lnSpc>
                <a:spcPct val="90000"/>
              </a:lnSpc>
            </a:pPr>
            <a:r>
              <a:rPr lang="en-US" altLang="zh-CN" sz="2300" dirty="0">
                <a:solidFill>
                  <a:srgbClr val="000000"/>
                </a:solidFill>
                <a:latin typeface="Times New Roman" pitchFamily="18" charset="0"/>
                <a:ea typeface="宋体" pitchFamily="2" charset="-122"/>
              </a:rPr>
              <a:t>Condition objects are associated with a specific </a:t>
            </a:r>
            <a:r>
              <a:rPr lang="en-US" altLang="zh-CN" sz="2300" dirty="0">
                <a:solidFill>
                  <a:srgbClr val="000000"/>
                </a:solidFill>
                <a:latin typeface="Lucida Console" pitchFamily="49" charset="0"/>
                <a:ea typeface="宋体" pitchFamily="2" charset="-122"/>
              </a:rPr>
              <a:t>Lock</a:t>
            </a:r>
            <a:r>
              <a:rPr lang="en-US" altLang="zh-CN" sz="2300" dirty="0">
                <a:solidFill>
                  <a:srgbClr val="000000"/>
                </a:solidFill>
                <a:latin typeface="Times New Roman" pitchFamily="18" charset="0"/>
                <a:ea typeface="宋体" pitchFamily="2" charset="-122"/>
              </a:rPr>
              <a:t> and are created by calling a </a:t>
            </a:r>
            <a:r>
              <a:rPr lang="en-US" altLang="zh-CN" sz="2300" dirty="0">
                <a:solidFill>
                  <a:srgbClr val="000000"/>
                </a:solidFill>
                <a:latin typeface="Lucida Console" pitchFamily="49" charset="0"/>
                <a:ea typeface="宋体" pitchFamily="2" charset="-122"/>
              </a:rPr>
              <a:t>Lock</a:t>
            </a:r>
            <a:r>
              <a:rPr lang="en-US" altLang="zh-CN" sz="2300" dirty="0">
                <a:solidFill>
                  <a:srgbClr val="000000"/>
                </a:solidFill>
                <a:latin typeface="Times New Roman" pitchFamily="18" charset="0"/>
                <a:ea typeface="宋体" pitchFamily="2" charset="-122"/>
              </a:rPr>
              <a:t>’s </a:t>
            </a:r>
            <a:r>
              <a:rPr lang="en-US" altLang="zh-CN" sz="2300" dirty="0" err="1">
                <a:solidFill>
                  <a:srgbClr val="FF0000"/>
                </a:solidFill>
                <a:latin typeface="LucidaSansTypewriter"/>
                <a:ea typeface="宋体" pitchFamily="2" charset="-122"/>
              </a:rPr>
              <a:t>newCondition</a:t>
            </a:r>
            <a:r>
              <a:rPr lang="en-US" altLang="zh-CN" sz="2300" dirty="0">
                <a:solidFill>
                  <a:srgbClr val="000000"/>
                </a:solidFill>
                <a:latin typeface="Times New Roman" pitchFamily="18" charset="0"/>
                <a:ea typeface="宋体" pitchFamily="2" charset="-122"/>
              </a:rPr>
              <a:t> method, which returns an object that implements the </a:t>
            </a:r>
            <a:r>
              <a:rPr lang="en-US" altLang="zh-CN" sz="2300" dirty="0">
                <a:solidFill>
                  <a:srgbClr val="FF0000"/>
                </a:solidFill>
                <a:latin typeface="LucidaSansTypewriter"/>
                <a:ea typeface="宋体" pitchFamily="2" charset="-122"/>
              </a:rPr>
              <a:t>Condition</a:t>
            </a:r>
            <a:r>
              <a:rPr lang="en-US" altLang="zh-CN" sz="2300" dirty="0">
                <a:solidFill>
                  <a:srgbClr val="000000"/>
                </a:solidFill>
                <a:latin typeface="Times New Roman" pitchFamily="18" charset="0"/>
                <a:ea typeface="宋体" pitchFamily="2" charset="-122"/>
              </a:rPr>
              <a:t> interface (of package </a:t>
            </a:r>
            <a:r>
              <a:rPr lang="en-US" altLang="zh-CN" sz="2300" dirty="0" err="1">
                <a:solidFill>
                  <a:srgbClr val="000000"/>
                </a:solidFill>
                <a:latin typeface="Lucida Console" pitchFamily="49" charset="0"/>
                <a:ea typeface="宋体" pitchFamily="2" charset="-122"/>
              </a:rPr>
              <a:t>java.util.concurrent.locks</a:t>
            </a:r>
            <a:r>
              <a:rPr lang="en-US" altLang="zh-CN" sz="2300" dirty="0">
                <a:solidFill>
                  <a:srgbClr val="000000"/>
                </a:solidFill>
                <a:latin typeface="Times New Roman" pitchFamily="18" charset="0"/>
                <a:ea typeface="宋体" pitchFamily="2"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ch26imageslides_Page_007.png"/>
          <p:cNvPicPr>
            <a:picLocks noGrp="1" noChangeAspect="1"/>
          </p:cNvPicPr>
          <p:nvPr isPhoto="1"/>
        </p:nvPicPr>
        <p:blipFill>
          <a:blip r:embed="rId3"/>
          <a:srcRect r="23334" b="21161"/>
          <a:stretch>
            <a:fillRect/>
          </a:stretch>
        </p:blipFill>
        <p:spPr bwMode="auto">
          <a:xfrm>
            <a:off x="0" y="652463"/>
            <a:ext cx="9085263" cy="5672137"/>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a:solidFill>
                  <a:srgbClr val="24B5A1"/>
                </a:solidFill>
                <a:latin typeface="Arial"/>
              </a:rPr>
              <a:t>23.9  </a:t>
            </a:r>
            <a:r>
              <a:rPr lang="en-US" sz="2800" dirty="0">
                <a:solidFill>
                  <a:srgbClr val="3380E6"/>
                </a:solidFill>
                <a:latin typeface="Arial"/>
              </a:rPr>
              <a:t>Producer/Consumer Relationship: The </a:t>
            </a:r>
            <a:r>
              <a:rPr lang="en-US" sz="2800" dirty="0">
                <a:solidFill>
                  <a:srgbClr val="3380E6"/>
                </a:solidFill>
                <a:latin typeface="Lucida Console"/>
              </a:rPr>
              <a:t>Lock</a:t>
            </a:r>
            <a:r>
              <a:rPr lang="en-US" sz="2800" dirty="0">
                <a:solidFill>
                  <a:srgbClr val="3380E6"/>
                </a:solidFill>
                <a:latin typeface="Arial"/>
              </a:rPr>
              <a:t> and </a:t>
            </a:r>
            <a:r>
              <a:rPr lang="en-US" sz="2800" dirty="0">
                <a:solidFill>
                  <a:srgbClr val="3380E6"/>
                </a:solidFill>
                <a:latin typeface="Lucida Console"/>
              </a:rPr>
              <a:t>Condition</a:t>
            </a:r>
            <a:r>
              <a:rPr lang="en-US" sz="2800" dirty="0">
                <a:solidFill>
                  <a:srgbClr val="3380E6"/>
                </a:solidFill>
                <a:latin typeface="Arial"/>
              </a:rPr>
              <a:t> Interfaces (cont.)</a:t>
            </a:r>
          </a:p>
        </p:txBody>
      </p:sp>
      <p:sp>
        <p:nvSpPr>
          <p:cNvPr id="100355" name="Text Placeholder 2"/>
          <p:cNvSpPr>
            <a:spLocks noGrp="1"/>
          </p:cNvSpPr>
          <p:nvPr>
            <p:ph type="body" idx="1"/>
          </p:nvPr>
        </p:nvSpPr>
        <p:spPr/>
        <p:txBody>
          <a:bodyPr/>
          <a:lstStyle/>
          <a:p>
            <a:pPr eaLnBrk="1" hangingPunct="1">
              <a:lnSpc>
                <a:spcPct val="90000"/>
              </a:lnSpc>
            </a:pPr>
            <a:r>
              <a:rPr lang="en-US" altLang="zh-CN" sz="2500" dirty="0">
                <a:solidFill>
                  <a:srgbClr val="000000"/>
                </a:solidFill>
                <a:latin typeface="Times New Roman" pitchFamily="18" charset="0"/>
                <a:ea typeface="宋体" pitchFamily="2" charset="-122"/>
              </a:rPr>
              <a:t>To wait on a condition object, the thread can call the </a:t>
            </a:r>
            <a:r>
              <a:rPr lang="en-US" altLang="zh-CN" sz="2500" dirty="0">
                <a:solidFill>
                  <a:srgbClr val="000000"/>
                </a:solidFill>
                <a:latin typeface="Lucida Console" pitchFamily="49" charset="0"/>
                <a:ea typeface="宋体" pitchFamily="2" charset="-122"/>
              </a:rPr>
              <a:t>Condition</a:t>
            </a:r>
            <a:r>
              <a:rPr lang="en-US" altLang="zh-CN" sz="2500" dirty="0">
                <a:solidFill>
                  <a:srgbClr val="000000"/>
                </a:solidFill>
                <a:latin typeface="Times New Roman" pitchFamily="18" charset="0"/>
                <a:ea typeface="宋体" pitchFamily="2" charset="-122"/>
              </a:rPr>
              <a:t>’s </a:t>
            </a:r>
            <a:r>
              <a:rPr lang="en-US" altLang="zh-CN" sz="2500" dirty="0">
                <a:solidFill>
                  <a:srgbClr val="FF0000"/>
                </a:solidFill>
                <a:latin typeface="LucidaSansTypewriter"/>
                <a:ea typeface="宋体" pitchFamily="2" charset="-122"/>
              </a:rPr>
              <a:t>await</a:t>
            </a:r>
            <a:r>
              <a:rPr lang="en-US" altLang="zh-CN" sz="2500" dirty="0">
                <a:solidFill>
                  <a:srgbClr val="000000"/>
                </a:solidFill>
                <a:latin typeface="Times New Roman" pitchFamily="18" charset="0"/>
                <a:ea typeface="宋体" pitchFamily="2" charset="-122"/>
              </a:rPr>
              <a:t> method.</a:t>
            </a:r>
          </a:p>
          <a:p>
            <a:pPr lvl="1" eaLnBrk="1" hangingPunct="1">
              <a:lnSpc>
                <a:spcPct val="90000"/>
              </a:lnSpc>
            </a:pPr>
            <a:r>
              <a:rPr lang="en-US" altLang="zh-CN" sz="2100" dirty="0">
                <a:solidFill>
                  <a:srgbClr val="000000"/>
                </a:solidFill>
                <a:latin typeface="Times New Roman" pitchFamily="18" charset="0"/>
                <a:ea typeface="宋体" pitchFamily="2" charset="-122"/>
              </a:rPr>
              <a:t>This immediately releases the associated </a:t>
            </a:r>
            <a:r>
              <a:rPr lang="en-US" altLang="zh-CN" sz="2100" dirty="0">
                <a:solidFill>
                  <a:srgbClr val="000000"/>
                </a:solidFill>
                <a:latin typeface="Lucida Console" pitchFamily="49" charset="0"/>
                <a:ea typeface="宋体" pitchFamily="2" charset="-122"/>
              </a:rPr>
              <a:t>Lock</a:t>
            </a:r>
            <a:r>
              <a:rPr lang="en-US" altLang="zh-CN" sz="2100" dirty="0">
                <a:solidFill>
                  <a:srgbClr val="000000"/>
                </a:solidFill>
                <a:latin typeface="Times New Roman" pitchFamily="18" charset="0"/>
                <a:ea typeface="宋体" pitchFamily="2" charset="-122"/>
              </a:rPr>
              <a:t> and places the thread in the </a:t>
            </a:r>
            <a:r>
              <a:rPr lang="en-US" altLang="zh-CN" sz="2100" i="1" dirty="0">
                <a:solidFill>
                  <a:srgbClr val="000000"/>
                </a:solidFill>
                <a:latin typeface="Times New Roman" pitchFamily="18" charset="0"/>
                <a:ea typeface="宋体" pitchFamily="2" charset="-122"/>
              </a:rPr>
              <a:t>waiting state</a:t>
            </a:r>
            <a:r>
              <a:rPr lang="en-US" altLang="zh-CN" sz="2100" dirty="0">
                <a:solidFill>
                  <a:srgbClr val="000000"/>
                </a:solidFill>
                <a:latin typeface="Times New Roman" pitchFamily="18" charset="0"/>
                <a:ea typeface="宋体" pitchFamily="2" charset="-122"/>
              </a:rPr>
              <a:t> for that </a:t>
            </a:r>
            <a:r>
              <a:rPr lang="en-US" altLang="zh-CN" sz="2100" dirty="0">
                <a:solidFill>
                  <a:srgbClr val="000000"/>
                </a:solidFill>
                <a:latin typeface="Lucida Console" pitchFamily="49" charset="0"/>
                <a:ea typeface="宋体" pitchFamily="2" charset="-122"/>
              </a:rPr>
              <a:t>Condition</a:t>
            </a:r>
            <a:r>
              <a:rPr lang="en-US" altLang="zh-CN" sz="2100" dirty="0">
                <a:solidFill>
                  <a:srgbClr val="000000"/>
                </a:solidFill>
                <a:latin typeface="Times New Roman" pitchFamily="18" charset="0"/>
                <a:ea typeface="宋体" pitchFamily="2" charset="-122"/>
              </a:rPr>
              <a:t>.</a:t>
            </a:r>
          </a:p>
          <a:p>
            <a:pPr eaLnBrk="1" hangingPunct="1">
              <a:lnSpc>
                <a:spcPct val="90000"/>
              </a:lnSpc>
            </a:pPr>
            <a:r>
              <a:rPr lang="en-US" altLang="zh-CN" sz="2500" dirty="0">
                <a:solidFill>
                  <a:srgbClr val="000000"/>
                </a:solidFill>
                <a:latin typeface="Times New Roman" pitchFamily="18" charset="0"/>
                <a:ea typeface="宋体" pitchFamily="2" charset="-122"/>
              </a:rPr>
              <a:t>the</a:t>
            </a:r>
            <a:r>
              <a:rPr lang="en-US" altLang="zh-CN" sz="2500" i="1" dirty="0">
                <a:solidFill>
                  <a:srgbClr val="000000"/>
                </a:solidFill>
                <a:latin typeface="Times New Roman" pitchFamily="18" charset="0"/>
                <a:ea typeface="宋体" pitchFamily="2" charset="-122"/>
              </a:rPr>
              <a:t> runnable </a:t>
            </a:r>
            <a:r>
              <a:rPr lang="en-US" altLang="zh-CN" sz="2500" dirty="0">
                <a:solidFill>
                  <a:srgbClr val="000000"/>
                </a:solidFill>
                <a:latin typeface="Times New Roman" pitchFamily="18" charset="0"/>
                <a:ea typeface="宋体" pitchFamily="2" charset="-122"/>
              </a:rPr>
              <a:t>thread can call </a:t>
            </a:r>
            <a:r>
              <a:rPr lang="en-US" altLang="zh-CN" sz="2500" dirty="0">
                <a:solidFill>
                  <a:srgbClr val="000000"/>
                </a:solidFill>
                <a:latin typeface="Lucida Console" pitchFamily="49" charset="0"/>
                <a:ea typeface="宋体" pitchFamily="2" charset="-122"/>
              </a:rPr>
              <a:t>Condition</a:t>
            </a:r>
            <a:r>
              <a:rPr lang="en-US" altLang="zh-CN" sz="2500" dirty="0">
                <a:solidFill>
                  <a:srgbClr val="000000"/>
                </a:solidFill>
                <a:latin typeface="Times New Roman" pitchFamily="18" charset="0"/>
                <a:ea typeface="宋体" pitchFamily="2" charset="-122"/>
              </a:rPr>
              <a:t> method </a:t>
            </a:r>
            <a:r>
              <a:rPr lang="en-US" altLang="zh-CN" sz="2500" dirty="0">
                <a:solidFill>
                  <a:srgbClr val="FF0000"/>
                </a:solidFill>
                <a:latin typeface="LucidaSansTypewriter"/>
                <a:ea typeface="宋体" pitchFamily="2" charset="-122"/>
              </a:rPr>
              <a:t>signal</a:t>
            </a:r>
            <a:r>
              <a:rPr lang="en-US" altLang="zh-CN" sz="2500" dirty="0">
                <a:solidFill>
                  <a:srgbClr val="000000"/>
                </a:solidFill>
                <a:latin typeface="Times New Roman" pitchFamily="18" charset="0"/>
                <a:ea typeface="宋体" pitchFamily="2" charset="-122"/>
              </a:rPr>
              <a:t> to allow a thread in that </a:t>
            </a:r>
            <a:r>
              <a:rPr lang="en-US" altLang="zh-CN" sz="2500" dirty="0">
                <a:solidFill>
                  <a:srgbClr val="000000"/>
                </a:solidFill>
                <a:latin typeface="Lucida Console" pitchFamily="49" charset="0"/>
                <a:ea typeface="宋体" pitchFamily="2" charset="-122"/>
              </a:rPr>
              <a:t>Condition</a:t>
            </a:r>
            <a:r>
              <a:rPr lang="en-US" altLang="zh-CN" sz="2500" dirty="0">
                <a:solidFill>
                  <a:srgbClr val="000000"/>
                </a:solidFill>
                <a:latin typeface="Times New Roman" pitchFamily="18" charset="0"/>
                <a:ea typeface="宋体" pitchFamily="2" charset="-122"/>
              </a:rPr>
              <a:t>’s </a:t>
            </a:r>
            <a:r>
              <a:rPr lang="en-US" altLang="zh-CN" sz="2500" i="1" dirty="0">
                <a:solidFill>
                  <a:srgbClr val="000000"/>
                </a:solidFill>
                <a:latin typeface="Times New Roman" pitchFamily="18" charset="0"/>
                <a:ea typeface="宋体" pitchFamily="2" charset="-122"/>
              </a:rPr>
              <a:t>waiting state </a:t>
            </a:r>
            <a:r>
              <a:rPr lang="en-US" altLang="zh-CN" sz="2500" dirty="0">
                <a:solidFill>
                  <a:srgbClr val="000000"/>
                </a:solidFill>
                <a:latin typeface="Times New Roman" pitchFamily="18" charset="0"/>
                <a:ea typeface="宋体" pitchFamily="2" charset="-122"/>
              </a:rPr>
              <a:t>to return to the </a:t>
            </a:r>
            <a:r>
              <a:rPr lang="en-US" altLang="zh-CN" sz="2500" i="1" dirty="0">
                <a:solidFill>
                  <a:srgbClr val="000000"/>
                </a:solidFill>
                <a:latin typeface="Times New Roman" pitchFamily="18" charset="0"/>
                <a:ea typeface="宋体" pitchFamily="2" charset="-122"/>
              </a:rPr>
              <a:t>runnable state.</a:t>
            </a:r>
          </a:p>
          <a:p>
            <a:pPr eaLnBrk="1" hangingPunct="1">
              <a:lnSpc>
                <a:spcPct val="90000"/>
              </a:lnSpc>
            </a:pPr>
            <a:r>
              <a:rPr lang="en-US" altLang="zh-CN" sz="2500" dirty="0">
                <a:solidFill>
                  <a:srgbClr val="000000"/>
                </a:solidFill>
                <a:latin typeface="Times New Roman" pitchFamily="18" charset="0"/>
                <a:ea typeface="宋体" pitchFamily="2" charset="-122"/>
              </a:rPr>
              <a:t>If a thread calls </a:t>
            </a:r>
            <a:r>
              <a:rPr lang="en-US" altLang="zh-CN" sz="2500" dirty="0">
                <a:solidFill>
                  <a:srgbClr val="000000"/>
                </a:solidFill>
                <a:latin typeface="Lucida Console" pitchFamily="49" charset="0"/>
                <a:ea typeface="宋体" pitchFamily="2" charset="-122"/>
              </a:rPr>
              <a:t>Condition</a:t>
            </a:r>
            <a:r>
              <a:rPr lang="en-US" altLang="zh-CN" sz="2500" dirty="0">
                <a:solidFill>
                  <a:srgbClr val="000000"/>
                </a:solidFill>
                <a:latin typeface="Times New Roman" pitchFamily="18" charset="0"/>
                <a:ea typeface="宋体" pitchFamily="2" charset="-122"/>
              </a:rPr>
              <a:t> method </a:t>
            </a:r>
            <a:r>
              <a:rPr lang="en-US" altLang="zh-CN" sz="2500" dirty="0" err="1">
                <a:solidFill>
                  <a:srgbClr val="FF0000"/>
                </a:solidFill>
                <a:latin typeface="LucidaSansTypewriter"/>
                <a:ea typeface="宋体" pitchFamily="2" charset="-122"/>
              </a:rPr>
              <a:t>signalAll</a:t>
            </a:r>
            <a:r>
              <a:rPr lang="en-US" altLang="zh-CN" sz="2500" dirty="0">
                <a:solidFill>
                  <a:srgbClr val="000000"/>
                </a:solidFill>
                <a:latin typeface="Times New Roman" pitchFamily="18" charset="0"/>
                <a:ea typeface="宋体" pitchFamily="2" charset="-122"/>
              </a:rPr>
              <a:t>, then all the threads waiting for that condition transition to the </a:t>
            </a:r>
            <a:r>
              <a:rPr lang="en-US" altLang="zh-CN" sz="2500" i="1" dirty="0">
                <a:solidFill>
                  <a:srgbClr val="000000"/>
                </a:solidFill>
                <a:latin typeface="Times New Roman" pitchFamily="18" charset="0"/>
                <a:ea typeface="宋体" pitchFamily="2" charset="-122"/>
              </a:rPr>
              <a:t>runnable state </a:t>
            </a:r>
            <a:r>
              <a:rPr lang="en-US" altLang="zh-CN" sz="2500" dirty="0">
                <a:solidFill>
                  <a:srgbClr val="000000"/>
                </a:solidFill>
                <a:latin typeface="Times New Roman" pitchFamily="18" charset="0"/>
                <a:ea typeface="宋体" pitchFamily="2" charset="-122"/>
              </a:rPr>
              <a:t>and become eligible to reacquire the </a:t>
            </a:r>
            <a:r>
              <a:rPr lang="en-US" altLang="zh-CN" sz="2500" dirty="0">
                <a:solidFill>
                  <a:srgbClr val="000000"/>
                </a:solidFill>
                <a:latin typeface="Lucida Console" pitchFamily="49" charset="0"/>
                <a:ea typeface="宋体" pitchFamily="2" charset="-122"/>
              </a:rPr>
              <a:t>Lock</a:t>
            </a:r>
            <a:r>
              <a:rPr lang="en-US" altLang="zh-CN" sz="2500" dirty="0">
                <a:solidFill>
                  <a:srgbClr val="000000"/>
                </a:solidFill>
                <a:latin typeface="Times New Roman" pitchFamily="18" charset="0"/>
                <a:ea typeface="宋体" pitchFamily="2"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ch26imageslidesonly_Page_071.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ch26imageslidesonly_Page_072.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descr="ch26imageslidesonly_Page_073.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a:solidFill>
                  <a:srgbClr val="24B5A1"/>
                </a:solidFill>
                <a:latin typeface="Arial"/>
              </a:rPr>
              <a:t>23.9  </a:t>
            </a:r>
            <a:r>
              <a:rPr lang="en-US" sz="2800" dirty="0">
                <a:solidFill>
                  <a:srgbClr val="3380E6"/>
                </a:solidFill>
                <a:latin typeface="Arial"/>
              </a:rPr>
              <a:t>Producer/Consumer Relationship: The </a:t>
            </a:r>
            <a:r>
              <a:rPr lang="en-US" sz="2800" dirty="0">
                <a:solidFill>
                  <a:srgbClr val="3380E6"/>
                </a:solidFill>
                <a:latin typeface="Lucida Console"/>
              </a:rPr>
              <a:t>Lock</a:t>
            </a:r>
            <a:r>
              <a:rPr lang="en-US" sz="2800" dirty="0">
                <a:solidFill>
                  <a:srgbClr val="3380E6"/>
                </a:solidFill>
                <a:latin typeface="Arial"/>
              </a:rPr>
              <a:t> and </a:t>
            </a:r>
            <a:r>
              <a:rPr lang="en-US" sz="2800" dirty="0">
                <a:solidFill>
                  <a:srgbClr val="3380E6"/>
                </a:solidFill>
                <a:latin typeface="Lucida Console"/>
              </a:rPr>
              <a:t>Condition</a:t>
            </a:r>
            <a:r>
              <a:rPr lang="en-US" sz="2800" dirty="0">
                <a:solidFill>
                  <a:srgbClr val="3380E6"/>
                </a:solidFill>
                <a:latin typeface="Arial"/>
              </a:rPr>
              <a:t> Interfaces (cont.)</a:t>
            </a:r>
          </a:p>
        </p:txBody>
      </p:sp>
      <p:sp>
        <p:nvSpPr>
          <p:cNvPr id="104451" name="Text Placeholder 2"/>
          <p:cNvSpPr>
            <a:spLocks noGrp="1"/>
          </p:cNvSpPr>
          <p:nvPr>
            <p:ph type="body" idx="1"/>
          </p:nvPr>
        </p:nvSpPr>
        <p:spPr/>
        <p:txBody>
          <a:bodyPr/>
          <a:lstStyle/>
          <a:p>
            <a:pPr eaLnBrk="1" hangingPunct="1"/>
            <a:r>
              <a:rPr lang="en-US" altLang="zh-CN" dirty="0">
                <a:solidFill>
                  <a:srgbClr val="FF0000"/>
                </a:solidFill>
                <a:latin typeface="Lucida Console" pitchFamily="49" charset="0"/>
                <a:ea typeface="宋体" pitchFamily="2" charset="-122"/>
              </a:rPr>
              <a:t>Lock</a:t>
            </a:r>
            <a:r>
              <a:rPr lang="en-US" altLang="zh-CN" dirty="0">
                <a:solidFill>
                  <a:srgbClr val="FF0000"/>
                </a:solidFill>
                <a:latin typeface="Times New Roman" pitchFamily="18" charset="0"/>
                <a:ea typeface="宋体" pitchFamily="2" charset="-122"/>
              </a:rPr>
              <a:t>s allow you to interrupt waiting threads or to specify a time-out for waiting to acquire a lock, which is not possible using the </a:t>
            </a:r>
            <a:r>
              <a:rPr lang="en-US" altLang="zh-CN" dirty="0">
                <a:solidFill>
                  <a:srgbClr val="FF0000"/>
                </a:solidFill>
                <a:latin typeface="Lucida Console" pitchFamily="49" charset="0"/>
                <a:ea typeface="宋体" pitchFamily="2" charset="-122"/>
              </a:rPr>
              <a:t>synchronized</a:t>
            </a:r>
            <a:r>
              <a:rPr lang="en-US" altLang="zh-CN" dirty="0">
                <a:solidFill>
                  <a:srgbClr val="FF0000"/>
                </a:solidFill>
                <a:latin typeface="Times New Roman" pitchFamily="18" charset="0"/>
                <a:ea typeface="宋体" pitchFamily="2" charset="-122"/>
              </a:rPr>
              <a:t> keyword.</a:t>
            </a:r>
          </a:p>
          <a:p>
            <a:pPr eaLnBrk="1" hangingPunct="1"/>
            <a:r>
              <a:rPr lang="en-US" altLang="zh-CN" dirty="0">
                <a:solidFill>
                  <a:srgbClr val="FF0000"/>
                </a:solidFill>
                <a:latin typeface="Times New Roman" pitchFamily="18" charset="0"/>
                <a:ea typeface="宋体" pitchFamily="2" charset="-122"/>
              </a:rPr>
              <a:t>Also, a </a:t>
            </a:r>
            <a:r>
              <a:rPr lang="en-US" altLang="zh-CN" dirty="0">
                <a:solidFill>
                  <a:srgbClr val="FF0000"/>
                </a:solidFill>
                <a:latin typeface="Lucida Console" pitchFamily="49" charset="0"/>
                <a:ea typeface="宋体" pitchFamily="2" charset="-122"/>
              </a:rPr>
              <a:t>Lock</a:t>
            </a:r>
            <a:r>
              <a:rPr lang="en-US" altLang="zh-CN" dirty="0">
                <a:solidFill>
                  <a:srgbClr val="FF0000"/>
                </a:solidFill>
                <a:latin typeface="Times New Roman" pitchFamily="18" charset="0"/>
                <a:ea typeface="宋体" pitchFamily="2" charset="-122"/>
              </a:rPr>
              <a:t> is not constrained to be acquired and released in the same block of code.</a:t>
            </a:r>
          </a:p>
          <a:p>
            <a:pPr eaLnBrk="1" hangingPunct="1"/>
            <a:r>
              <a:rPr lang="en-US" altLang="zh-CN" dirty="0">
                <a:solidFill>
                  <a:srgbClr val="000000"/>
                </a:solidFill>
                <a:latin typeface="Lucida Console" pitchFamily="49" charset="0"/>
                <a:ea typeface="宋体" pitchFamily="2" charset="-122"/>
              </a:rPr>
              <a:t>Condition</a:t>
            </a:r>
            <a:r>
              <a:rPr lang="en-US" altLang="zh-CN" dirty="0">
                <a:solidFill>
                  <a:srgbClr val="000000"/>
                </a:solidFill>
                <a:latin typeface="Times New Roman" pitchFamily="18" charset="0"/>
                <a:ea typeface="宋体" pitchFamily="2" charset="-122"/>
              </a:rPr>
              <a:t> objects allow you to specify </a:t>
            </a:r>
            <a:r>
              <a:rPr lang="en-US" altLang="zh-CN" dirty="0">
                <a:solidFill>
                  <a:srgbClr val="FF0000"/>
                </a:solidFill>
                <a:latin typeface="Times New Roman" pitchFamily="18" charset="0"/>
                <a:ea typeface="宋体" pitchFamily="2" charset="-122"/>
              </a:rPr>
              <a:t>multiple conditions </a:t>
            </a:r>
            <a:r>
              <a:rPr lang="en-US" altLang="zh-CN" dirty="0">
                <a:solidFill>
                  <a:srgbClr val="000000"/>
                </a:solidFill>
                <a:latin typeface="Times New Roman" pitchFamily="18" charset="0"/>
                <a:ea typeface="宋体" pitchFamily="2" charset="-122"/>
              </a:rPr>
              <a:t>on which threads may wait.</a:t>
            </a:r>
          </a:p>
          <a:p>
            <a:pPr eaLnBrk="1" hangingPunct="1"/>
            <a:r>
              <a:rPr lang="en-US" altLang="zh-CN" dirty="0">
                <a:solidFill>
                  <a:srgbClr val="000000"/>
                </a:solidFill>
                <a:latin typeface="Times New Roman" pitchFamily="18" charset="0"/>
                <a:ea typeface="宋体" pitchFamily="2" charset="-122"/>
              </a:rPr>
              <a:t>With the </a:t>
            </a:r>
            <a:r>
              <a:rPr lang="en-US" altLang="zh-CN" dirty="0">
                <a:solidFill>
                  <a:srgbClr val="000000"/>
                </a:solidFill>
                <a:latin typeface="Lucida Console" pitchFamily="49" charset="0"/>
                <a:ea typeface="宋体" pitchFamily="2" charset="-122"/>
              </a:rPr>
              <a:t>synchronized</a:t>
            </a:r>
            <a:r>
              <a:rPr lang="en-US" altLang="zh-CN" dirty="0">
                <a:solidFill>
                  <a:srgbClr val="000000"/>
                </a:solidFill>
                <a:latin typeface="Times New Roman" pitchFamily="18" charset="0"/>
                <a:ea typeface="宋体" pitchFamily="2" charset="-122"/>
              </a:rPr>
              <a:t> keyword, there is no way to explicitly state the condition on which threads are waiting.</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ch26imageslidesonly_Page_074.png"/>
          <p:cNvPicPr>
            <a:picLocks noGrp="1" noChangeAspect="1"/>
          </p:cNvPicPr>
          <p:nvPr isPhoto="1"/>
        </p:nvPicPr>
        <p:blipFill>
          <a:blip r:embed="rId3"/>
          <a:srcRect/>
          <a:stretch>
            <a:fillRect/>
          </a:stretch>
        </p:blipFill>
        <p:spPr bwMode="auto">
          <a:xfrm>
            <a:off x="0" y="652463"/>
            <a:ext cx="10597836" cy="643413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cxnSp>
        <p:nvCxnSpPr>
          <p:cNvPr id="4" name="直接连接符 3"/>
          <p:cNvCxnSpPr/>
          <p:nvPr/>
        </p:nvCxnSpPr>
        <p:spPr>
          <a:xfrm>
            <a:off x="1524000" y="2209800"/>
            <a:ext cx="4191000" cy="0"/>
          </a:xfrm>
          <a:prstGeom prst="line">
            <a:avLst/>
          </a:prstGeom>
          <a:ln w="28575"/>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ch26imageslides_Page_080.png"/>
          <p:cNvPicPr>
            <a:picLocks noGrp="1" noChangeAspect="1"/>
          </p:cNvPicPr>
          <p:nvPr isPhoto="1"/>
        </p:nvPicPr>
        <p:blipFill>
          <a:blip r:embed="rId3"/>
          <a:srcRect r="20833" b="6062"/>
          <a:stretch>
            <a:fillRect/>
          </a:stretch>
        </p:blipFill>
        <p:spPr bwMode="auto">
          <a:xfrm>
            <a:off x="0" y="0"/>
            <a:ext cx="8931275" cy="6434138"/>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 descr="ch26imageslides_Page_081.png"/>
          <p:cNvPicPr>
            <a:picLocks noGrp="1" noChangeAspect="1"/>
          </p:cNvPicPr>
          <p:nvPr isPhoto="1"/>
        </p:nvPicPr>
        <p:blipFill>
          <a:blip r:embed="rId3"/>
          <a:srcRect r="23334" b="7436"/>
          <a:stretch>
            <a:fillRect/>
          </a:stretch>
        </p:blipFill>
        <p:spPr bwMode="auto">
          <a:xfrm>
            <a:off x="-228600" y="0"/>
            <a:ext cx="8466138" cy="6205538"/>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ch26imageslides_Page_082.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ch26imageslides_Page_083.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ch26imageslides_Page_008.png"/>
          <p:cNvPicPr>
            <a:picLocks noGrp="1" noChangeAspect="1"/>
          </p:cNvPicPr>
          <p:nvPr isPhoto="1"/>
        </p:nvPicPr>
        <p:blipFill>
          <a:blip r:embed="rId3"/>
          <a:srcRect/>
          <a:stretch>
            <a:fillRect/>
          </a:stretch>
        </p:blipFill>
        <p:spPr bwMode="auto">
          <a:xfrm>
            <a:off x="0" y="652463"/>
            <a:ext cx="11977688" cy="7272337"/>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ch26imageslides_Page_084.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ch26imageslidesonly_Page_080.png"/>
          <p:cNvPicPr>
            <a:picLocks noGrp="1" noChangeAspect="1"/>
          </p:cNvPicPr>
          <p:nvPr isPhoto="1"/>
        </p:nvPicPr>
        <p:blipFill>
          <a:blip r:embed="rId3"/>
          <a:srcRect/>
          <a:stretch>
            <a:fillRect/>
          </a:stretch>
        </p:blipFill>
        <p:spPr bwMode="auto">
          <a:xfrm>
            <a:off x="-1" y="652463"/>
            <a:ext cx="10472325" cy="635793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ch26imageslidesonly_Page_081.png"/>
          <p:cNvPicPr>
            <a:picLocks noGrp="1" noChangeAspect="1"/>
          </p:cNvPicPr>
          <p:nvPr isPhoto="1"/>
        </p:nvPicPr>
        <p:blipFill>
          <a:blip r:embed="rId3"/>
          <a:srcRect/>
          <a:stretch>
            <a:fillRect/>
          </a:stretch>
        </p:blipFill>
        <p:spPr bwMode="auto">
          <a:xfrm>
            <a:off x="0" y="652463"/>
            <a:ext cx="10363200" cy="6291685"/>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descr="ch26imageslides_Page_087.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1" descr="ch26imageslides_Page_088.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ch26imageslides_Page_089.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 descr="ch26imageslides_Page_090.png"/>
          <p:cNvPicPr>
            <a:picLocks noGrp="1" noChangeAspect="1"/>
          </p:cNvPicPr>
          <p:nvPr isPhoto="1"/>
        </p:nvPicPr>
        <p:blipFill>
          <a:blip r:embed="rId3"/>
          <a:srcRect/>
          <a:stretch>
            <a:fillRect/>
          </a:stretch>
        </p:blipFill>
        <p:spPr bwMode="auto">
          <a:xfrm>
            <a:off x="0" y="652463"/>
            <a:ext cx="9144000" cy="5551487"/>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23.10  </a:t>
            </a:r>
            <a:r>
              <a:rPr lang="en-US" dirty="0">
                <a:solidFill>
                  <a:srgbClr val="3380E6"/>
                </a:solidFill>
                <a:latin typeface="Arial"/>
              </a:rPr>
              <a:t>Concurrent Collections Overview</a:t>
            </a:r>
          </a:p>
        </p:txBody>
      </p:sp>
      <p:sp>
        <p:nvSpPr>
          <p:cNvPr id="117763" name="Text Placeholder 2"/>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itchFamily="18" charset="0"/>
                <a:ea typeface="宋体" pitchFamily="2" charset="-122"/>
              </a:rPr>
              <a:t>The </a:t>
            </a:r>
            <a:r>
              <a:rPr lang="en-US" altLang="zh-CN" sz="2400" dirty="0">
                <a:solidFill>
                  <a:srgbClr val="000000"/>
                </a:solidFill>
                <a:latin typeface="Times New Roman" pitchFamily="18" charset="0"/>
                <a:ea typeface="宋体" pitchFamily="2" charset="-122"/>
              </a:rPr>
              <a:t>collections from the </a:t>
            </a:r>
            <a:r>
              <a:rPr lang="en-US" altLang="zh-CN" sz="2400" dirty="0" err="1">
                <a:solidFill>
                  <a:srgbClr val="000000"/>
                </a:solidFill>
                <a:latin typeface="Lucida Console" pitchFamily="49" charset="0"/>
                <a:ea typeface="宋体" pitchFamily="2" charset="-122"/>
              </a:rPr>
              <a:t>java.util.concurrent</a:t>
            </a:r>
            <a:r>
              <a:rPr lang="en-US" altLang="zh-CN" sz="2400" dirty="0">
                <a:solidFill>
                  <a:srgbClr val="000000"/>
                </a:solidFill>
                <a:latin typeface="Times New Roman" pitchFamily="18" charset="0"/>
                <a:ea typeface="宋体" pitchFamily="2" charset="-122"/>
              </a:rPr>
              <a:t> package are specifically designed and optimized for use in programs that share collections among multiple threads.</a:t>
            </a:r>
          </a:p>
          <a:p>
            <a:pPr eaLnBrk="1" hangingPunct="1">
              <a:lnSpc>
                <a:spcPct val="90000"/>
              </a:lnSpc>
              <a:buFont typeface="Wingdings 3" pitchFamily="18" charset="2"/>
              <a:buNone/>
            </a:pPr>
            <a:endParaRPr lang="en-US" altLang="zh-CN" sz="2400" dirty="0">
              <a:solidFill>
                <a:srgbClr val="000000"/>
              </a:solidFill>
              <a:latin typeface="Times New Roman" pitchFamily="18"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1" descr="ch26imageslides_Page_091.png"/>
          <p:cNvPicPr>
            <a:picLocks noGrp="1" noChangeAspect="1"/>
          </p:cNvPicPr>
          <p:nvPr isPhoto="1"/>
        </p:nvPicPr>
        <p:blipFill>
          <a:blip r:embed="rId3"/>
          <a:srcRect r="24167" b="11552"/>
          <a:stretch>
            <a:fillRect/>
          </a:stretch>
        </p:blipFill>
        <p:spPr bwMode="auto">
          <a:xfrm>
            <a:off x="-381000" y="0"/>
            <a:ext cx="8763000" cy="6205538"/>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1" descr="ch26imageslides_Page_092.png"/>
          <p:cNvPicPr>
            <a:picLocks noGrp="1" noChangeAspect="1"/>
          </p:cNvPicPr>
          <p:nvPr isPhoto="1"/>
        </p:nvPicPr>
        <p:blipFill>
          <a:blip r:embed="rId3"/>
          <a:srcRect r="21667" b="25279"/>
          <a:stretch>
            <a:fillRect/>
          </a:stretch>
        </p:blipFill>
        <p:spPr bwMode="auto">
          <a:xfrm>
            <a:off x="-381000" y="228600"/>
            <a:ext cx="9267825" cy="5367338"/>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1734</TotalTime>
  <Words>3219</Words>
  <Application>Microsoft Macintosh PowerPoint</Application>
  <PresentationFormat>全屏显示(4:3)</PresentationFormat>
  <Paragraphs>300</Paragraphs>
  <Slides>109</Slides>
  <Notes>107</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109</vt:i4>
      </vt:variant>
    </vt:vector>
  </HeadingPairs>
  <TitlesOfParts>
    <vt:vector size="126" baseType="lpstr">
      <vt:lpstr>黑体</vt:lpstr>
      <vt:lpstr>宋体</vt:lpstr>
      <vt:lpstr>AGaramond</vt:lpstr>
      <vt:lpstr>Goudy Sans Medium</vt:lpstr>
      <vt:lpstr>LucidaSansTypewriter</vt:lpstr>
      <vt:lpstr>Times  New Roman</vt:lpstr>
      <vt:lpstr>Arial</vt:lpstr>
      <vt:lpstr>Calibri</vt:lpstr>
      <vt:lpstr>Lucida Console</vt:lpstr>
      <vt:lpstr>Lucida Sans Unicode</vt:lpstr>
      <vt:lpstr>Times New Roman</vt:lpstr>
      <vt:lpstr>Verdana</vt:lpstr>
      <vt:lpstr>Wingdings</vt:lpstr>
      <vt:lpstr>Wingdings 2</vt:lpstr>
      <vt:lpstr>Wingdings 3</vt:lpstr>
      <vt:lpstr>Concourse</vt:lpstr>
      <vt:lpstr>Visio</vt:lpstr>
      <vt:lpstr>Chapter 23 Concurrency</vt:lpstr>
      <vt:lpstr>Objectives</vt:lpstr>
      <vt:lpstr>23.1  Introduction</vt:lpstr>
      <vt:lpstr>23.1  Introduction</vt:lpstr>
      <vt:lpstr>PowerPoint 演示文稿</vt:lpstr>
      <vt:lpstr>23.2  Thread States: Life Cycle of a Thread</vt:lpstr>
      <vt:lpstr>23.2  Thread States: Life Cycle of a Thread (cont.)</vt:lpstr>
      <vt:lpstr>PowerPoint 演示文稿</vt:lpstr>
      <vt:lpstr>PowerPoint 演示文稿</vt:lpstr>
      <vt:lpstr>23.2  Thread States: Lifecycle of a Thread (cont.)</vt:lpstr>
      <vt:lpstr>PowerPoint 演示文稿</vt:lpstr>
      <vt:lpstr>23.3  Creating and Executing Threads with Executor Framework</vt:lpstr>
      <vt:lpstr>23.3  Creating and Executing Threads with Executor Framework(cont.)</vt:lpstr>
      <vt:lpstr>PowerPoint 演示文稿</vt:lpstr>
      <vt:lpstr>PowerPoint 演示文稿</vt:lpstr>
      <vt:lpstr>PowerPoint 演示文稿</vt:lpstr>
      <vt:lpstr>PowerPoint 演示文稿</vt:lpstr>
      <vt:lpstr>PowerPoint 演示文稿</vt:lpstr>
      <vt:lpstr>PowerPoint 演示文稿</vt:lpstr>
      <vt:lpstr>23.4  Thread Synchronization</vt:lpstr>
      <vt:lpstr>Immutable Data</vt:lpstr>
      <vt:lpstr>23.4  Thread Synchronization (cont.)</vt:lpstr>
      <vt:lpstr>PowerPoint 演示文稿</vt:lpstr>
      <vt:lpstr>PowerPoint 演示文稿</vt:lpstr>
      <vt:lpstr>PowerPoint 演示文稿</vt:lpstr>
      <vt:lpstr>PowerPoint 演示文稿</vt:lpstr>
      <vt:lpstr>PowerPoint 演示文稿</vt:lpstr>
      <vt:lpstr>PowerPoint 演示文稿</vt:lpstr>
      <vt:lpstr>Interface ExecutorService</vt:lpstr>
      <vt:lpstr>Class SimpleArray with Synchronization</vt:lpstr>
      <vt:lpstr>PowerPoint 演示文稿</vt:lpstr>
      <vt:lpstr>PowerPoint 演示文稿</vt:lpstr>
      <vt:lpstr>PowerPoint 演示文稿</vt:lpstr>
      <vt:lpstr>PowerPoint 演示文稿</vt:lpstr>
      <vt:lpstr>23.5  Producer/Consumer Relationship without Synchronization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23.6  Producer/Consumer Relationship: ArrayBlockingQueue</vt:lpstr>
      <vt:lpstr>PowerPoint 演示文稿</vt:lpstr>
      <vt:lpstr>PowerPoint 演示文稿</vt:lpstr>
      <vt:lpstr>PowerPoint 演示文稿</vt:lpstr>
      <vt:lpstr>23.7  Producer/Consumer Relationship with Synchronization </vt:lpstr>
      <vt:lpstr>23.7  Producer/Consumer Relationship with Synchronization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23.8  Producer/Consumer Relationship: Bounded Buffers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23.9  Producer/Consumer Relationship: The Lock and Condition Interfaces</vt:lpstr>
      <vt:lpstr>23.9  Producer/Consumer Relationship: The Lock and Condition Interfaces (cont.)</vt:lpstr>
      <vt:lpstr>PowerPoint 演示文稿</vt:lpstr>
      <vt:lpstr>PowerPoint 演示文稿</vt:lpstr>
      <vt:lpstr>23.9  Producer/Consumer Relationship: The Lock and Condition Interfaces (cont.)</vt:lpstr>
      <vt:lpstr>23.9  Producer/Consumer Relationship: The Lock and Condition Interfaces (cont.)</vt:lpstr>
      <vt:lpstr>PowerPoint 演示文稿</vt:lpstr>
      <vt:lpstr>PowerPoint 演示文稿</vt:lpstr>
      <vt:lpstr>PowerPoint 演示文稿</vt:lpstr>
      <vt:lpstr>23.9  Producer/Consumer Relationship: The Lock and Condition Interfaces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23.10  Concurrent Collections Overview</vt:lpstr>
      <vt:lpstr>PowerPoint 演示文稿</vt:lpstr>
      <vt:lpstr>PowerPoint 演示文稿</vt:lpstr>
      <vt:lpstr>PowerPoint 演示文稿</vt:lpstr>
      <vt:lpstr>23.11  Multithreading in JavaFX</vt:lpstr>
      <vt:lpstr>23.11  Multithreading in JavaFX（cont.)</vt:lpstr>
      <vt:lpstr>PowerPoint 演示文稿</vt:lpstr>
      <vt:lpstr>PowerPoint 演示文稿</vt:lpstr>
      <vt:lpstr>23.12  Interfaces Callable and Future </vt:lpstr>
      <vt:lpstr>23.13  Java SE 7: Fork/Join Framework </vt:lpstr>
      <vt:lpstr>23.14 Java SE 8: Sequential vs. Parallel Streams</vt:lpstr>
      <vt:lpstr>PowerPoint 演示文稿</vt:lpstr>
      <vt:lpstr>Swing component concurrency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26 Multithreading</dc:title>
  <dc:creator>Windows User</dc:creator>
  <cp:lastModifiedBy>Microsoft Office 用户</cp:lastModifiedBy>
  <cp:revision>104</cp:revision>
  <dcterms:created xsi:type="dcterms:W3CDTF">2009-07-24T15:20:59Z</dcterms:created>
  <dcterms:modified xsi:type="dcterms:W3CDTF">2020-05-24T06:58:02Z</dcterms:modified>
</cp:coreProperties>
</file>